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Lst>
  <p:sldSz cy="5143500" cx="9144000"/>
  <p:notesSz cx="6858000" cy="9144000"/>
  <p:embeddedFontLst>
    <p:embeddedFont>
      <p:font typeface="Roboto"/>
      <p:regular r:id="rId46"/>
      <p:bold r:id="rId47"/>
      <p:italic r:id="rId48"/>
      <p:boldItalic r:id="rId49"/>
    </p:embeddedFont>
    <p:embeddedFont>
      <p:font typeface="Montserrat"/>
      <p:regular r:id="rId50"/>
      <p:bold r:id="rId51"/>
      <p:italic r:id="rId52"/>
      <p:boldItalic r:id="rId53"/>
    </p:embeddedFont>
    <p:embeddedFont>
      <p:font typeface="Lato"/>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493B0D6-0BB2-477F-8861-34E509D9F9E4}">
  <a:tblStyle styleId="{6493B0D6-0BB2-477F-8861-34E509D9F9E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Roboto-regular.fntdata"/><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italic.fntdata"/><Relationship Id="rId47" Type="http://schemas.openxmlformats.org/officeDocument/2006/relationships/font" Target="fonts/Roboto-bold.fntdata"/><Relationship Id="rId49"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Montserrat-bold.fntdata"/><Relationship Id="rId50" Type="http://schemas.openxmlformats.org/officeDocument/2006/relationships/font" Target="fonts/Montserrat-regular.fntdata"/><Relationship Id="rId53" Type="http://schemas.openxmlformats.org/officeDocument/2006/relationships/font" Target="fonts/Montserrat-boldItalic.fntdata"/><Relationship Id="rId52" Type="http://schemas.openxmlformats.org/officeDocument/2006/relationships/font" Target="fonts/Montserrat-italic.fntdata"/><Relationship Id="rId11" Type="http://schemas.openxmlformats.org/officeDocument/2006/relationships/slide" Target="slides/slide5.xml"/><Relationship Id="rId55" Type="http://schemas.openxmlformats.org/officeDocument/2006/relationships/font" Target="fonts/Lato-bold.fntdata"/><Relationship Id="rId10" Type="http://schemas.openxmlformats.org/officeDocument/2006/relationships/slide" Target="slides/slide4.xml"/><Relationship Id="rId54" Type="http://schemas.openxmlformats.org/officeDocument/2006/relationships/font" Target="fonts/Lato-regular.fntdata"/><Relationship Id="rId13" Type="http://schemas.openxmlformats.org/officeDocument/2006/relationships/slide" Target="slides/slide7.xml"/><Relationship Id="rId57" Type="http://schemas.openxmlformats.org/officeDocument/2006/relationships/font" Target="fonts/Lato-boldItalic.fntdata"/><Relationship Id="rId12" Type="http://schemas.openxmlformats.org/officeDocument/2006/relationships/slide" Target="slides/slide6.xml"/><Relationship Id="rId56" Type="http://schemas.openxmlformats.org/officeDocument/2006/relationships/font" Target="fonts/Lat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062589eea8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062589eea8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062589eea8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062589eea8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062589eea8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062589eea8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062589eea8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062589eea8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062589eea8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062589eea8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cfc0f3c3f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cfc0f3c3f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cfc0f3c3fd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cfc0f3c3fd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cfc0f3c3fd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cfc0f3c3fd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cfc0f3c3fd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cfc0f3c3fd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cfc0f3c3fd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cfc0f3c3fd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062589eea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062589eea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062589eea8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1062589eea8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1062589eea8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1062589eea8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062589eea8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1062589eea8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062589eea8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1062589eea8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062589eea8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062589eea8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1062589eea8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1062589eea8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cfc0f3c3fd_0_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cfc0f3c3fd_0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cfc0f3c3fd_0_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cfc0f3c3fd_0_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062589eea8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062589eea8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063d52a98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1063d52a98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cfc0f3c3f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cfc0f3c3f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1063d52a98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1063d52a98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1063d52a986_0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1063d52a986_0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cfc0f3c3fd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cfc0f3c3fd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cfc0f3c3fd_0_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cfc0f3c3fd_0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cfc0f3c3fd_0_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cfc0f3c3fd_0_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1062589eea8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1062589eea8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1062589eea8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1062589eea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cfc0f3c3fd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cfc0f3c3fd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1062589eea8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1062589eea8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103e3da5d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103e3da5d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cfc0f3c3fd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cfc0f3c3fd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062589eea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062589eea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cfc0f3c3fd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cfc0f3c3fd_0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cfc0f3c3fd_0_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cfc0f3c3fd_0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062589eea8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062589eea8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062589eea8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062589eea8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hyperlink" Target="https://arxiv.org/pdf/1810.04805.pdf" TargetMode="Externa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4.png"/><Relationship Id="rId4" Type="http://schemas.openxmlformats.org/officeDocument/2006/relationships/image" Target="../media/image18.png"/><Relationship Id="rId10" Type="http://schemas.openxmlformats.org/officeDocument/2006/relationships/image" Target="../media/image21.png"/><Relationship Id="rId9" Type="http://schemas.openxmlformats.org/officeDocument/2006/relationships/image" Target="../media/image25.png"/><Relationship Id="rId5" Type="http://schemas.openxmlformats.org/officeDocument/2006/relationships/image" Target="../media/image20.png"/><Relationship Id="rId6" Type="http://schemas.openxmlformats.org/officeDocument/2006/relationships/image" Target="../media/image22.png"/><Relationship Id="rId7" Type="http://schemas.openxmlformats.org/officeDocument/2006/relationships/image" Target="../media/image23.png"/><Relationship Id="rId8"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15.png"/><Relationship Id="rId6"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6.png"/><Relationship Id="rId4" Type="http://schemas.openxmlformats.org/officeDocument/2006/relationships/hyperlink" Target="https://jiayingzhuang.georgetown.domains/SentimentGraph.html"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6.png"/><Relationship Id="rId4" Type="http://schemas.openxmlformats.org/officeDocument/2006/relationships/hyperlink" Target="https://jiayingzhuang.georgetown.domains/SentimentGraph.html" TargetMode="External"/><Relationship Id="rId5" Type="http://schemas.openxmlformats.org/officeDocument/2006/relationships/image" Target="../media/image2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6.png"/><Relationship Id="rId4" Type="http://schemas.openxmlformats.org/officeDocument/2006/relationships/hyperlink" Target="https://jiayingzhuang.georgetown.domains/SentimentGraph.html" TargetMode="External"/><Relationship Id="rId5" Type="http://schemas.openxmlformats.org/officeDocument/2006/relationships/image" Target="../media/image2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6.png"/><Relationship Id="rId4" Type="http://schemas.openxmlformats.org/officeDocument/2006/relationships/hyperlink" Target="https://jiayingzhuang.georgetown.domains/SentimentGraph.html" TargetMode="External"/><Relationship Id="rId5" Type="http://schemas.openxmlformats.org/officeDocument/2006/relationships/image" Target="../media/image2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s://doi.org/10.1038/s41598-020-73510-5" TargetMode="External"/><Relationship Id="rId4" Type="http://schemas.openxmlformats.org/officeDocument/2006/relationships/hyperlink" Target="https://www.cnn.com/2020/03/08/europe/italy-coronavirus-lockdown-europe-intl/index.html" TargetMode="External"/><Relationship Id="rId5" Type="http://schemas.openxmlformats.org/officeDocument/2006/relationships/hyperlink" Target="https://doi.org/10.1016/j.pdisas.2020.100119" TargetMode="External"/><Relationship Id="rId6" Type="http://schemas.openxmlformats.org/officeDocument/2006/relationships/hyperlink" Target="https://doi.org/10.1016/j.chb.2013.07.001" TargetMode="External"/><Relationship Id="rId7" Type="http://schemas.openxmlformats.org/officeDocument/2006/relationships/hyperlink" Target="https://mccormickml.com/2019/11/11/bert-research-ep-1-key-concepts-and-sources/"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who.int/docs/default-source/coronaviruse/situation-reports/20200202-sitrep-13-ncov-v3.pdf?sfvrsn=195f4010_6" TargetMode="External"/><Relationship Id="rId4" Type="http://schemas.openxmlformats.org/officeDocument/2006/relationships/hyperlink" Target="https://arxiv.org/pdf/1810.04805.pdf" TargetMode="External"/><Relationship Id="rId5" Type="http://schemas.openxmlformats.org/officeDocument/2006/relationships/hyperlink" Target="https://ourworldindata.org/grapher/covid-variants-area?country=~GBR" TargetMode="External"/><Relationship Id="rId6" Type="http://schemas.openxmlformats.org/officeDocument/2006/relationships/hyperlink" Target="https://socialanalyticsplus.net/crystalfeel/" TargetMode="External"/><Relationship Id="rId7" Type="http://schemas.openxmlformats.org/officeDocument/2006/relationships/hyperlink" Target="https://www.whitehouse.gov/briefing-room/statements-releases/2021/12/02/fact-sheet-president-biden-announces-new-actions-to-protect-americans-against-the-delta-and-omicron-variants-as-we-battle-covid-19-this-winter/" TargetMode="External"/><Relationship Id="rId8" Type="http://schemas.openxmlformats.org/officeDocument/2006/relationships/hyperlink" Target="https://www.tensorflow.org/text/tutorials/fine_tune_ber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6.png"/><Relationship Id="rId6" Type="http://schemas.openxmlformats.org/officeDocument/2006/relationships/image" Target="../media/image3.png"/><Relationship Id="rId7"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17.png"/><Relationship Id="rId6"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675350" y="1302025"/>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000"/>
              <a:t>A Transformer-based Approach to Analyzing COVID-19 Vaccine Sentiment </a:t>
            </a:r>
            <a:r>
              <a:rPr lang="en" sz="3000"/>
              <a:t>and Emotion</a:t>
            </a:r>
            <a:endParaRPr sz="3000"/>
          </a:p>
        </p:txBody>
      </p:sp>
      <p:sp>
        <p:nvSpPr>
          <p:cNvPr id="135" name="Google Shape;135;p13"/>
          <p:cNvSpPr txBox="1"/>
          <p:nvPr>
            <p:ph idx="1" type="subTitle"/>
          </p:nvPr>
        </p:nvSpPr>
        <p:spPr>
          <a:xfrm>
            <a:off x="5083950" y="3924925"/>
            <a:ext cx="2823300" cy="506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Daniel Cisek, </a:t>
            </a:r>
            <a:r>
              <a:rPr lang="en"/>
              <a:t>Jacob McIntosh, </a:t>
            </a:r>
            <a:r>
              <a:rPr lang="en"/>
              <a:t>Ercong Luo,</a:t>
            </a:r>
            <a:r>
              <a:rPr lang="en"/>
              <a:t> Jiaying Zhuang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TOKENIZING SENTENCES</a:t>
            </a:r>
            <a:endParaRPr/>
          </a:p>
        </p:txBody>
      </p:sp>
      <p:sp>
        <p:nvSpPr>
          <p:cNvPr id="269" name="Google Shape;269;p22"/>
          <p:cNvSpPr txBox="1"/>
          <p:nvPr/>
        </p:nvSpPr>
        <p:spPr>
          <a:xfrm>
            <a:off x="2067500" y="3647400"/>
            <a:ext cx="236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[ 146 , 1176 , 1106 , 3282 ]</a:t>
            </a:r>
            <a:endParaRPr>
              <a:solidFill>
                <a:schemeClr val="lt1"/>
              </a:solidFill>
              <a:latin typeface="Lato"/>
              <a:ea typeface="Lato"/>
              <a:cs typeface="Lato"/>
              <a:sym typeface="Lato"/>
            </a:endParaRPr>
          </a:p>
        </p:txBody>
      </p:sp>
      <p:sp>
        <p:nvSpPr>
          <p:cNvPr id="270" name="Google Shape;270;p22"/>
          <p:cNvSpPr txBox="1"/>
          <p:nvPr/>
        </p:nvSpPr>
        <p:spPr>
          <a:xfrm>
            <a:off x="2241050" y="2631688"/>
            <a:ext cx="2017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 ‘I' ,  'like' , 'to', 'draw' ]</a:t>
            </a:r>
            <a:endParaRPr>
              <a:solidFill>
                <a:schemeClr val="lt1"/>
              </a:solidFill>
              <a:latin typeface="Lato"/>
              <a:ea typeface="Lato"/>
              <a:cs typeface="Lato"/>
              <a:sym typeface="Lato"/>
            </a:endParaRPr>
          </a:p>
        </p:txBody>
      </p:sp>
      <p:sp>
        <p:nvSpPr>
          <p:cNvPr id="271" name="Google Shape;271;p22"/>
          <p:cNvSpPr txBox="1"/>
          <p:nvPr/>
        </p:nvSpPr>
        <p:spPr>
          <a:xfrm>
            <a:off x="2414600" y="1769675"/>
            <a:ext cx="2017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“I like to draw”</a:t>
            </a:r>
            <a:endParaRPr>
              <a:solidFill>
                <a:schemeClr val="lt1"/>
              </a:solidFill>
              <a:latin typeface="Lato"/>
              <a:ea typeface="Lato"/>
              <a:cs typeface="Lato"/>
              <a:sym typeface="Lato"/>
            </a:endParaRPr>
          </a:p>
        </p:txBody>
      </p:sp>
      <p:graphicFrame>
        <p:nvGraphicFramePr>
          <p:cNvPr id="272" name="Google Shape;272;p22"/>
          <p:cNvGraphicFramePr/>
          <p:nvPr/>
        </p:nvGraphicFramePr>
        <p:xfrm>
          <a:off x="6720900" y="1229688"/>
          <a:ext cx="3000000" cy="3000000"/>
        </p:xfrm>
        <a:graphic>
          <a:graphicData uri="http://schemas.openxmlformats.org/drawingml/2006/table">
            <a:tbl>
              <a:tblPr>
                <a:noFill/>
                <a:tableStyleId>{6493B0D6-0BB2-477F-8861-34E509D9F9E4}</a:tableStyleId>
              </a:tblPr>
              <a:tblGrid>
                <a:gridCol w="382850"/>
                <a:gridCol w="382850"/>
                <a:gridCol w="382850"/>
                <a:gridCol w="382850"/>
                <a:gridCol w="382850"/>
              </a:tblGrid>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bl>
          </a:graphicData>
        </a:graphic>
      </p:graphicFrame>
      <p:sp>
        <p:nvSpPr>
          <p:cNvPr id="273" name="Google Shape;273;p22"/>
          <p:cNvSpPr txBox="1"/>
          <p:nvPr/>
        </p:nvSpPr>
        <p:spPr>
          <a:xfrm>
            <a:off x="7222325" y="614050"/>
            <a:ext cx="1212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Embedding Lookup Table</a:t>
            </a:r>
            <a:endParaRPr>
              <a:solidFill>
                <a:schemeClr val="lt1"/>
              </a:solidFill>
              <a:latin typeface="Lato"/>
              <a:ea typeface="Lato"/>
              <a:cs typeface="Lato"/>
              <a:sym typeface="Lato"/>
            </a:endParaRPr>
          </a:p>
        </p:txBody>
      </p:sp>
      <p:sp>
        <p:nvSpPr>
          <p:cNvPr id="274" name="Google Shape;274;p22"/>
          <p:cNvSpPr txBox="1"/>
          <p:nvPr/>
        </p:nvSpPr>
        <p:spPr>
          <a:xfrm>
            <a:off x="6312875" y="2326575"/>
            <a:ext cx="652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1"/>
                </a:solidFill>
                <a:latin typeface="Lato"/>
                <a:ea typeface="Lato"/>
                <a:cs typeface="Lato"/>
                <a:sym typeface="Lato"/>
              </a:rPr>
              <a:t>“to”</a:t>
            </a:r>
            <a:endParaRPr sz="1100">
              <a:solidFill>
                <a:schemeClr val="lt1"/>
              </a:solidFill>
              <a:latin typeface="Lato"/>
              <a:ea typeface="Lato"/>
              <a:cs typeface="Lato"/>
              <a:sym typeface="Lato"/>
            </a:endParaRPr>
          </a:p>
        </p:txBody>
      </p:sp>
      <p:sp>
        <p:nvSpPr>
          <p:cNvPr id="275" name="Google Shape;275;p22"/>
          <p:cNvSpPr/>
          <p:nvPr/>
        </p:nvSpPr>
        <p:spPr>
          <a:xfrm>
            <a:off x="6728075" y="2372600"/>
            <a:ext cx="1888200" cy="232200"/>
          </a:xfrm>
          <a:prstGeom prst="rect">
            <a:avLst/>
          </a:prstGeom>
          <a:solidFill>
            <a:srgbClr val="FFE599">
              <a:alpha val="776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2"/>
          <p:cNvSpPr txBox="1"/>
          <p:nvPr/>
        </p:nvSpPr>
        <p:spPr>
          <a:xfrm>
            <a:off x="6262050" y="3012950"/>
            <a:ext cx="652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1"/>
                </a:solidFill>
                <a:latin typeface="Lato"/>
                <a:ea typeface="Lato"/>
                <a:cs typeface="Lato"/>
                <a:sym typeface="Lato"/>
              </a:rPr>
              <a:t>‘</a:t>
            </a:r>
            <a:r>
              <a:rPr lang="en" sz="1100">
                <a:solidFill>
                  <a:schemeClr val="lt1"/>
                </a:solidFill>
                <a:latin typeface="Lato"/>
                <a:ea typeface="Lato"/>
                <a:cs typeface="Lato"/>
                <a:sym typeface="Lato"/>
              </a:rPr>
              <a:t>like’</a:t>
            </a:r>
            <a:endParaRPr sz="1100">
              <a:solidFill>
                <a:schemeClr val="lt1"/>
              </a:solidFill>
              <a:latin typeface="Lato"/>
              <a:ea typeface="Lato"/>
              <a:cs typeface="Lato"/>
              <a:sym typeface="Lato"/>
            </a:endParaRPr>
          </a:p>
        </p:txBody>
      </p:sp>
      <p:sp>
        <p:nvSpPr>
          <p:cNvPr id="277" name="Google Shape;277;p22"/>
          <p:cNvSpPr txBox="1"/>
          <p:nvPr/>
        </p:nvSpPr>
        <p:spPr>
          <a:xfrm>
            <a:off x="6408875" y="1640200"/>
            <a:ext cx="652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1"/>
                </a:solidFill>
                <a:latin typeface="Lato"/>
                <a:ea typeface="Lato"/>
                <a:cs typeface="Lato"/>
                <a:sym typeface="Lato"/>
              </a:rPr>
              <a:t>‘I’</a:t>
            </a:r>
            <a:endParaRPr sz="1100">
              <a:solidFill>
                <a:schemeClr val="lt1"/>
              </a:solidFill>
              <a:latin typeface="Lato"/>
              <a:ea typeface="Lato"/>
              <a:cs typeface="Lato"/>
              <a:sym typeface="Lato"/>
            </a:endParaRPr>
          </a:p>
        </p:txBody>
      </p:sp>
      <p:sp>
        <p:nvSpPr>
          <p:cNvPr id="278" name="Google Shape;278;p22"/>
          <p:cNvSpPr txBox="1"/>
          <p:nvPr/>
        </p:nvSpPr>
        <p:spPr>
          <a:xfrm>
            <a:off x="6211175" y="3461675"/>
            <a:ext cx="652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1"/>
                </a:solidFill>
                <a:latin typeface="Lato"/>
                <a:ea typeface="Lato"/>
                <a:cs typeface="Lato"/>
                <a:sym typeface="Lato"/>
              </a:rPr>
              <a:t>‘draw’</a:t>
            </a:r>
            <a:endParaRPr sz="1100">
              <a:solidFill>
                <a:schemeClr val="lt1"/>
              </a:solidFill>
              <a:latin typeface="Lato"/>
              <a:ea typeface="Lato"/>
              <a:cs typeface="Lato"/>
              <a:sym typeface="Lato"/>
            </a:endParaRPr>
          </a:p>
        </p:txBody>
      </p:sp>
      <p:sp>
        <p:nvSpPr>
          <p:cNvPr id="279" name="Google Shape;279;p22"/>
          <p:cNvSpPr/>
          <p:nvPr/>
        </p:nvSpPr>
        <p:spPr>
          <a:xfrm>
            <a:off x="6733925" y="3522575"/>
            <a:ext cx="1888200" cy="232200"/>
          </a:xfrm>
          <a:prstGeom prst="rect">
            <a:avLst/>
          </a:prstGeom>
          <a:solidFill>
            <a:srgbClr val="FFE599">
              <a:alpha val="776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2"/>
          <p:cNvSpPr/>
          <p:nvPr/>
        </p:nvSpPr>
        <p:spPr>
          <a:xfrm>
            <a:off x="6733925" y="3083175"/>
            <a:ext cx="1888200" cy="232200"/>
          </a:xfrm>
          <a:prstGeom prst="rect">
            <a:avLst/>
          </a:prstGeom>
          <a:solidFill>
            <a:srgbClr val="FFE599">
              <a:alpha val="776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2"/>
          <p:cNvSpPr/>
          <p:nvPr/>
        </p:nvSpPr>
        <p:spPr>
          <a:xfrm>
            <a:off x="6728075" y="1662013"/>
            <a:ext cx="1888200" cy="232200"/>
          </a:xfrm>
          <a:prstGeom prst="rect">
            <a:avLst/>
          </a:prstGeom>
          <a:solidFill>
            <a:srgbClr val="FFE599">
              <a:alpha val="776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par>
                                <p:cTn fill="hold" nodeType="with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par>
                                <p:cTn fill="hold" nodeType="withEffect" presetClass="entr" presetID="10" presetSubtype="0">
                                  <p:stCondLst>
                                    <p:cond delay="0"/>
                                  </p:stCondLst>
                                  <p:childTnLst>
                                    <p:set>
                                      <p:cBhvr>
                                        <p:cTn dur="1" fill="hold">
                                          <p:stCondLst>
                                            <p:cond delay="0"/>
                                          </p:stCondLst>
                                        </p:cTn>
                                        <p:tgtEl>
                                          <p:spTgt spid="276"/>
                                        </p:tgtEl>
                                        <p:attrNameLst>
                                          <p:attrName>style.visibility</p:attrName>
                                        </p:attrNameLst>
                                      </p:cBhvr>
                                      <p:to>
                                        <p:strVal val="visible"/>
                                      </p:to>
                                    </p:set>
                                    <p:animEffect filter="fade" transition="in">
                                      <p:cBhvr>
                                        <p:cTn dur="1000"/>
                                        <p:tgtEl>
                                          <p:spTgt spid="276"/>
                                        </p:tgtEl>
                                      </p:cBhvr>
                                    </p:animEffect>
                                  </p:childTnLst>
                                </p:cTn>
                              </p:par>
                              <p:par>
                                <p:cTn fill="hold" nodeType="with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par>
                                <p:cTn fill="hold" nodeType="with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par>
                                <p:cTn fill="hold" nodeType="withEffect" presetClass="entr" presetID="10" presetSubtype="0">
                                  <p:stCondLst>
                                    <p:cond delay="0"/>
                                  </p:stCondLst>
                                  <p:childTnLst>
                                    <p:set>
                                      <p:cBhvr>
                                        <p:cTn dur="1" fill="hold">
                                          <p:stCondLst>
                                            <p:cond delay="0"/>
                                          </p:stCondLst>
                                        </p:cTn>
                                        <p:tgtEl>
                                          <p:spTgt spid="281"/>
                                        </p:tgtEl>
                                        <p:attrNameLst>
                                          <p:attrName>style.visibility</p:attrName>
                                        </p:attrNameLst>
                                      </p:cBhvr>
                                      <p:to>
                                        <p:strVal val="visible"/>
                                      </p:to>
                                    </p:set>
                                    <p:animEffect filter="fade" transition="in">
                                      <p:cBhvr>
                                        <p:cTn dur="1000"/>
                                        <p:tgtEl>
                                          <p:spTgt spid="281"/>
                                        </p:tgtEl>
                                      </p:cBhvr>
                                    </p:animEffect>
                                  </p:childTnLst>
                                </p:cTn>
                              </p:par>
                              <p:par>
                                <p:cTn fill="hold" nodeType="with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1000"/>
                                        <p:tgtEl>
                                          <p:spTgt spid="27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SPECIAL TOKENS ( [CLS] and [SEP] )</a:t>
            </a:r>
            <a:endParaRPr/>
          </a:p>
        </p:txBody>
      </p:sp>
      <p:sp>
        <p:nvSpPr>
          <p:cNvPr id="287" name="Google Shape;287;p23"/>
          <p:cNvSpPr txBox="1"/>
          <p:nvPr>
            <p:ph idx="1" type="body"/>
          </p:nvPr>
        </p:nvSpPr>
        <p:spPr>
          <a:xfrm>
            <a:off x="1297500" y="1567550"/>
            <a:ext cx="7038900" cy="1004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[SEP] token is inserted at the end of a singular input</a:t>
            </a:r>
            <a:endParaRPr/>
          </a:p>
          <a:p>
            <a:pPr indent="-311150" lvl="0" marL="457200" rtl="0" algn="l">
              <a:spcBef>
                <a:spcPts val="0"/>
              </a:spcBef>
              <a:spcAft>
                <a:spcPts val="0"/>
              </a:spcAft>
              <a:buSzPts val="1300"/>
              <a:buChar char="●"/>
            </a:pPr>
            <a:r>
              <a:rPr lang="en"/>
              <a:t>[CLS] is a classification token inserted at the beginning of an input</a:t>
            </a:r>
            <a:endParaRPr/>
          </a:p>
          <a:p>
            <a:pPr indent="-298450" lvl="1" marL="914400" rtl="0" algn="l">
              <a:spcBef>
                <a:spcPts val="0"/>
              </a:spcBef>
              <a:spcAft>
                <a:spcPts val="0"/>
              </a:spcAft>
              <a:buSzPts val="1100"/>
              <a:buChar char="○"/>
            </a:pPr>
            <a:r>
              <a:rPr lang="en"/>
              <a:t>Used in final hidden state of BERT for classification</a:t>
            </a:r>
            <a:endParaRPr/>
          </a:p>
        </p:txBody>
      </p:sp>
      <p:sp>
        <p:nvSpPr>
          <p:cNvPr id="288" name="Google Shape;288;p23"/>
          <p:cNvSpPr txBox="1"/>
          <p:nvPr/>
        </p:nvSpPr>
        <p:spPr>
          <a:xfrm>
            <a:off x="5636900" y="4167875"/>
            <a:ext cx="306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[101 , 146 , 1176 , 1106 , 3282 , 102 ]</a:t>
            </a:r>
            <a:endParaRPr>
              <a:solidFill>
                <a:schemeClr val="lt1"/>
              </a:solidFill>
              <a:latin typeface="Lato"/>
              <a:ea typeface="Lato"/>
              <a:cs typeface="Lato"/>
              <a:sym typeface="Lato"/>
            </a:endParaRPr>
          </a:p>
        </p:txBody>
      </p:sp>
      <p:sp>
        <p:nvSpPr>
          <p:cNvPr id="289" name="Google Shape;289;p23"/>
          <p:cNvSpPr txBox="1"/>
          <p:nvPr/>
        </p:nvSpPr>
        <p:spPr>
          <a:xfrm>
            <a:off x="5636900" y="3420600"/>
            <a:ext cx="306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 ‘[CLS]’ , ‘I' ,  'like' , 'to', 'draw' , ‘[SEP]’ ]</a:t>
            </a:r>
            <a:endParaRPr>
              <a:solidFill>
                <a:schemeClr val="lt1"/>
              </a:solidFill>
              <a:latin typeface="Lato"/>
              <a:ea typeface="Lato"/>
              <a:cs typeface="Lato"/>
              <a:sym typeface="Lato"/>
            </a:endParaRPr>
          </a:p>
        </p:txBody>
      </p:sp>
      <p:sp>
        <p:nvSpPr>
          <p:cNvPr id="290" name="Google Shape;290;p23"/>
          <p:cNvSpPr txBox="1"/>
          <p:nvPr/>
        </p:nvSpPr>
        <p:spPr>
          <a:xfrm>
            <a:off x="6482000" y="2673325"/>
            <a:ext cx="1373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“I like to draw”</a:t>
            </a:r>
            <a:endParaRPr>
              <a:solidFill>
                <a:schemeClr val="lt1"/>
              </a:solidFill>
              <a:latin typeface="Lato"/>
              <a:ea typeface="Lato"/>
              <a:cs typeface="Lato"/>
              <a:sym typeface="Lato"/>
            </a:endParaRPr>
          </a:p>
        </p:txBody>
      </p:sp>
      <p:sp>
        <p:nvSpPr>
          <p:cNvPr id="291" name="Google Shape;291;p23"/>
          <p:cNvSpPr/>
          <p:nvPr/>
        </p:nvSpPr>
        <p:spPr>
          <a:xfrm>
            <a:off x="6948375" y="3067450"/>
            <a:ext cx="339000" cy="353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3"/>
          <p:cNvSpPr/>
          <p:nvPr/>
        </p:nvSpPr>
        <p:spPr>
          <a:xfrm>
            <a:off x="6914350" y="3863850"/>
            <a:ext cx="339000" cy="353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par>
                                <p:cTn fill="hold" nodeType="with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0"/>
                                        <p:tgtEl>
                                          <p:spTgt spid="292"/>
                                        </p:tgtEl>
                                      </p:cBhvr>
                                    </p:animEffect>
                                  </p:childTnLst>
                                </p:cTn>
                              </p:par>
                              <p:par>
                                <p:cTn fill="hold" nodeType="with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000"/>
                                        <p:tgtEl>
                                          <p:spTgt spid="2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SUBWORDS</a:t>
            </a:r>
            <a:endParaRPr/>
          </a:p>
        </p:txBody>
      </p:sp>
      <p:sp>
        <p:nvSpPr>
          <p:cNvPr id="298" name="Google Shape;298;p24"/>
          <p:cNvSpPr txBox="1"/>
          <p:nvPr/>
        </p:nvSpPr>
        <p:spPr>
          <a:xfrm>
            <a:off x="1758650" y="2633550"/>
            <a:ext cx="571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E"/>
                </a:solidFill>
              </a:rPr>
              <a:t>[ '[CLS]' , 'This' , 'sentence' , 'is' , 'an', 'em' , '##bed' , '##ding' , '[SEP]' ]</a:t>
            </a:r>
            <a:endParaRPr>
              <a:solidFill>
                <a:srgbClr val="FFFFFE"/>
              </a:solidFill>
            </a:endParaRPr>
          </a:p>
        </p:txBody>
      </p:sp>
      <p:sp>
        <p:nvSpPr>
          <p:cNvPr id="299" name="Google Shape;299;p24"/>
          <p:cNvSpPr txBox="1"/>
          <p:nvPr/>
        </p:nvSpPr>
        <p:spPr>
          <a:xfrm>
            <a:off x="3173850" y="1382263"/>
            <a:ext cx="279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E"/>
                </a:solidFill>
              </a:rPr>
              <a:t>“This sentence is an embedding”</a:t>
            </a:r>
            <a:endParaRPr>
              <a:solidFill>
                <a:srgbClr val="FFFFFE"/>
              </a:solidFill>
            </a:endParaRPr>
          </a:p>
        </p:txBody>
      </p:sp>
      <p:sp>
        <p:nvSpPr>
          <p:cNvPr id="300" name="Google Shape;300;p24"/>
          <p:cNvSpPr txBox="1"/>
          <p:nvPr/>
        </p:nvSpPr>
        <p:spPr>
          <a:xfrm>
            <a:off x="2898450" y="2233350"/>
            <a:ext cx="334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E"/>
                </a:solidFill>
              </a:rPr>
              <a:t>[ ‘</a:t>
            </a:r>
            <a:r>
              <a:rPr lang="en">
                <a:solidFill>
                  <a:srgbClr val="FFFFFE"/>
                </a:solidFill>
              </a:rPr>
              <a:t>This’ , ‘sentence’ , ‘is’ , ‘an’ , ‘?????’ ]</a:t>
            </a:r>
            <a:endParaRPr/>
          </a:p>
        </p:txBody>
      </p:sp>
      <p:sp>
        <p:nvSpPr>
          <p:cNvPr id="301" name="Google Shape;301;p24"/>
          <p:cNvSpPr txBox="1"/>
          <p:nvPr/>
        </p:nvSpPr>
        <p:spPr>
          <a:xfrm>
            <a:off x="2063850" y="3884825"/>
            <a:ext cx="501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E"/>
                </a:solidFill>
              </a:rPr>
              <a:t>[ 101 , 1188 , 5650 , 1110 , 1126 , 9712 , 4774 , 3408 , 102 ]</a:t>
            </a:r>
            <a:endParaRPr>
              <a:solidFill>
                <a:srgbClr val="FFFFFE"/>
              </a:solidFill>
            </a:endParaRPr>
          </a:p>
        </p:txBody>
      </p:sp>
      <p:sp>
        <p:nvSpPr>
          <p:cNvPr id="302" name="Google Shape;302;p24"/>
          <p:cNvSpPr/>
          <p:nvPr/>
        </p:nvSpPr>
        <p:spPr>
          <a:xfrm>
            <a:off x="4211400" y="1782475"/>
            <a:ext cx="516900" cy="851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a:off x="4296150" y="1782475"/>
            <a:ext cx="347400" cy="547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4"/>
          <p:cNvSpPr/>
          <p:nvPr/>
        </p:nvSpPr>
        <p:spPr>
          <a:xfrm>
            <a:off x="4211400" y="3033750"/>
            <a:ext cx="516900" cy="851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a:off x="4796075" y="2717550"/>
            <a:ext cx="1820400" cy="232200"/>
          </a:xfrm>
          <a:prstGeom prst="rect">
            <a:avLst/>
          </a:prstGeom>
          <a:solidFill>
            <a:srgbClr val="FFE599">
              <a:alpha val="357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3"/>
                                        </p:tgtEl>
                                        <p:attrNameLst>
                                          <p:attrName>style.visibility</p:attrName>
                                        </p:attrNameLst>
                                      </p:cBhvr>
                                      <p:to>
                                        <p:strVal val="visible"/>
                                      </p:to>
                                    </p:set>
                                    <p:animEffect filter="fade" transition="in">
                                      <p:cBhvr>
                                        <p:cTn dur="1000"/>
                                        <p:tgtEl>
                                          <p:spTgt spid="303"/>
                                        </p:tgtEl>
                                      </p:cBhvr>
                                    </p:animEffect>
                                  </p:childTnLst>
                                </p:cTn>
                              </p:par>
                              <p:par>
                                <p:cTn fill="hold" nodeType="withEffect" presetClass="entr" presetID="10" presetSubtype="0">
                                  <p:stCondLst>
                                    <p:cond delay="0"/>
                                  </p:stCondLst>
                                  <p:childTnLst>
                                    <p:set>
                                      <p:cBhvr>
                                        <p:cTn dur="1" fill="hold">
                                          <p:stCondLst>
                                            <p:cond delay="0"/>
                                          </p:stCondLst>
                                        </p:cTn>
                                        <p:tgtEl>
                                          <p:spTgt spid="300"/>
                                        </p:tgtEl>
                                        <p:attrNameLst>
                                          <p:attrName>style.visibility</p:attrName>
                                        </p:attrNameLst>
                                      </p:cBhvr>
                                      <p:to>
                                        <p:strVal val="visible"/>
                                      </p:to>
                                    </p:set>
                                    <p:animEffect filter="fade" transition="in">
                                      <p:cBhvr>
                                        <p:cTn dur="1000"/>
                                        <p:tgtEl>
                                          <p:spTgt spid="3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03"/>
                                        </p:tgtEl>
                                      </p:cBhvr>
                                    </p:animEffect>
                                    <p:set>
                                      <p:cBhvr>
                                        <p:cTn dur="1" fill="hold">
                                          <p:stCondLst>
                                            <p:cond delay="1000"/>
                                          </p:stCondLst>
                                        </p:cTn>
                                        <p:tgtEl>
                                          <p:spTgt spid="30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300"/>
                                        </p:tgtEl>
                                      </p:cBhvr>
                                    </p:animEffect>
                                    <p:set>
                                      <p:cBhvr>
                                        <p:cTn dur="1" fill="hold">
                                          <p:stCondLst>
                                            <p:cond delay="1000"/>
                                          </p:stCondLst>
                                        </p:cTn>
                                        <p:tgtEl>
                                          <p:spTgt spid="300"/>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02"/>
                                        </p:tgtEl>
                                        <p:attrNameLst>
                                          <p:attrName>style.visibility</p:attrName>
                                        </p:attrNameLst>
                                      </p:cBhvr>
                                      <p:to>
                                        <p:strVal val="visible"/>
                                      </p:to>
                                    </p:set>
                                    <p:animEffect filter="fade" transition="in">
                                      <p:cBhvr>
                                        <p:cTn dur="1000"/>
                                        <p:tgtEl>
                                          <p:spTgt spid="302"/>
                                        </p:tgtEl>
                                      </p:cBhvr>
                                    </p:animEffect>
                                  </p:childTnLst>
                                </p:cTn>
                              </p:par>
                              <p:par>
                                <p:cTn fill="hold" nodeType="with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000"/>
                                        <p:tgtEl>
                                          <p:spTgt spid="2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5"/>
                                        </p:tgtEl>
                                        <p:attrNameLst>
                                          <p:attrName>style.visibility</p:attrName>
                                        </p:attrNameLst>
                                      </p:cBhvr>
                                      <p:to>
                                        <p:strVal val="visible"/>
                                      </p:to>
                                    </p:set>
                                    <p:animEffect filter="fade" transition="in">
                                      <p:cBhvr>
                                        <p:cTn dur="1000"/>
                                        <p:tgtEl>
                                          <p:spTgt spid="3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1000"/>
                                        <p:tgtEl>
                                          <p:spTgt spid="304"/>
                                        </p:tgtEl>
                                      </p:cBhvr>
                                    </p:animEffect>
                                  </p:childTnLst>
                                </p:cTn>
                              </p:par>
                              <p:par>
                                <p:cTn fill="hold" nodeType="with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1000"/>
                                        <p:tgtEl>
                                          <p:spTgt spid="3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TOKENIZING A REAL TWEET</a:t>
            </a:r>
            <a:endParaRPr/>
          </a:p>
        </p:txBody>
      </p:sp>
      <p:pic>
        <p:nvPicPr>
          <p:cNvPr id="311" name="Google Shape;311;p25"/>
          <p:cNvPicPr preferRelativeResize="0"/>
          <p:nvPr/>
        </p:nvPicPr>
        <p:blipFill rotWithShape="1">
          <a:blip r:embed="rId3">
            <a:alphaModFix/>
          </a:blip>
          <a:srcRect b="5356" l="0" r="0" t="5061"/>
          <a:stretch/>
        </p:blipFill>
        <p:spPr>
          <a:xfrm>
            <a:off x="1560750" y="974450"/>
            <a:ext cx="6512401" cy="1948924"/>
          </a:xfrm>
          <a:prstGeom prst="rect">
            <a:avLst/>
          </a:prstGeom>
          <a:noFill/>
          <a:ln>
            <a:noFill/>
          </a:ln>
        </p:spPr>
      </p:pic>
      <p:sp>
        <p:nvSpPr>
          <p:cNvPr id="312" name="Google Shape;312;p25"/>
          <p:cNvSpPr txBox="1"/>
          <p:nvPr/>
        </p:nvSpPr>
        <p:spPr>
          <a:xfrm>
            <a:off x="1486950" y="3219975"/>
            <a:ext cx="666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 '[CLS]' , 'el' , '##iza' , '##beth' , 'war' , '##ren' , 'created' , 'CO' , '##VI' ,</a:t>
            </a:r>
            <a:endParaRPr>
              <a:solidFill>
                <a:schemeClr val="lt1"/>
              </a:solidFill>
            </a:endParaRPr>
          </a:p>
          <a:p>
            <a:pPr indent="0" lvl="0" marL="0" rtl="0" algn="l">
              <a:spcBef>
                <a:spcPts val="0"/>
              </a:spcBef>
              <a:spcAft>
                <a:spcPts val="0"/>
              </a:spcAft>
              <a:buNone/>
            </a:pPr>
            <a:r>
              <a:rPr lang="en">
                <a:solidFill>
                  <a:schemeClr val="lt1"/>
                </a:solidFill>
              </a:rPr>
              <a:t> '##D' , '-' , '19' , '</a:t>
            </a:r>
            <a:r>
              <a:rPr lang="en">
                <a:solidFill>
                  <a:schemeClr val="lt1"/>
                </a:solidFill>
              </a:rPr>
              <a:t>a</a:t>
            </a:r>
            <a:r>
              <a:rPr lang="en">
                <a:solidFill>
                  <a:schemeClr val="lt1"/>
                </a:solidFill>
              </a:rPr>
              <a:t>nd' , '</a:t>
            </a:r>
            <a:r>
              <a:rPr lang="en">
                <a:solidFill>
                  <a:schemeClr val="lt1"/>
                </a:solidFill>
              </a:rPr>
              <a:t>w</a:t>
            </a:r>
            <a:r>
              <a:rPr lang="en">
                <a:solidFill>
                  <a:schemeClr val="lt1"/>
                </a:solidFill>
              </a:rPr>
              <a:t>e' , 'should' , '</a:t>
            </a:r>
            <a:r>
              <a:rPr lang="en">
                <a:solidFill>
                  <a:schemeClr val="lt1"/>
                </a:solidFill>
              </a:rPr>
              <a:t>n</a:t>
            </a:r>
            <a:r>
              <a:rPr lang="en">
                <a:solidFill>
                  <a:schemeClr val="lt1"/>
                </a:solidFill>
              </a:rPr>
              <a:t>ot' , 'forgive' , 'her' , '</a:t>
            </a:r>
            <a:r>
              <a:rPr lang="en">
                <a:solidFill>
                  <a:schemeClr val="lt1"/>
                </a:solidFill>
              </a:rPr>
              <a:t>f</a:t>
            </a:r>
            <a:r>
              <a:rPr lang="en">
                <a:solidFill>
                  <a:schemeClr val="lt1"/>
                </a:solidFill>
              </a:rPr>
              <a:t>or' , '</a:t>
            </a:r>
            <a:r>
              <a:rPr lang="en">
                <a:solidFill>
                  <a:schemeClr val="lt1"/>
                </a:solidFill>
              </a:rPr>
              <a:t>t</a:t>
            </a:r>
            <a:r>
              <a:rPr lang="en">
                <a:solidFill>
                  <a:schemeClr val="lt1"/>
                </a:solidFill>
              </a:rPr>
              <a:t>his' , '[SEP]' ]</a:t>
            </a:r>
            <a:endParaRPr>
              <a:solidFill>
                <a:schemeClr val="lt1"/>
              </a:solidFill>
            </a:endParaRPr>
          </a:p>
        </p:txBody>
      </p:sp>
      <p:sp>
        <p:nvSpPr>
          <p:cNvPr id="313" name="Google Shape;313;p25"/>
          <p:cNvSpPr txBox="1"/>
          <p:nvPr/>
        </p:nvSpPr>
        <p:spPr>
          <a:xfrm>
            <a:off x="1560750" y="4132175"/>
            <a:ext cx="6990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[ 101 , 8468, 23228 , 16100 , 1594 , 5123 , 1687 , 18732 , 23314 , 2137 , 118 , 1627 , 1105 , 1195 , 1431 , 1136 , 10737 , 1123 , 1111 , 1142 , 102 ]</a:t>
            </a:r>
            <a:endParaRPr>
              <a:solidFill>
                <a:schemeClr val="lt1"/>
              </a:solidFill>
            </a:endParaRPr>
          </a:p>
        </p:txBody>
      </p:sp>
      <p:sp>
        <p:nvSpPr>
          <p:cNvPr id="314" name="Google Shape;314;p25"/>
          <p:cNvSpPr/>
          <p:nvPr/>
        </p:nvSpPr>
        <p:spPr>
          <a:xfrm>
            <a:off x="2356775" y="1348950"/>
            <a:ext cx="1083600" cy="294900"/>
          </a:xfrm>
          <a:prstGeom prst="rect">
            <a:avLst/>
          </a:pr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000"/>
                                        <p:tgtEl>
                                          <p:spTgt spid="3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3"/>
                                        </p:tgtEl>
                                        <p:attrNameLst>
                                          <p:attrName>style.visibility</p:attrName>
                                        </p:attrNameLst>
                                      </p:cBhvr>
                                      <p:to>
                                        <p:strVal val="visible"/>
                                      </p:to>
                                    </p:set>
                                    <p:animEffect filter="fade" transition="in">
                                      <p:cBhvr>
                                        <p:cTn dur="1000"/>
                                        <p:tgtEl>
                                          <p:spTgt spid="3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26"/>
          <p:cNvSpPr txBox="1"/>
          <p:nvPr>
            <p:ph type="title"/>
          </p:nvPr>
        </p:nvSpPr>
        <p:spPr>
          <a:xfrm>
            <a:off x="823850" y="2053000"/>
            <a:ext cx="4587000" cy="1564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BERT STRUCTURE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ML </a:t>
            </a:r>
            <a:r>
              <a:rPr lang="en"/>
              <a:t>Buzzword: #TransferLearning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7"/>
          <p:cNvSpPr txBox="1"/>
          <p:nvPr>
            <p:ph type="title"/>
          </p:nvPr>
        </p:nvSpPr>
        <p:spPr>
          <a:xfrm>
            <a:off x="882700" y="252550"/>
            <a:ext cx="47172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960"/>
              <a:t>BERT: Bidirectional Encoder Representations from Transformers</a:t>
            </a:r>
            <a:endParaRPr sz="1960"/>
          </a:p>
        </p:txBody>
      </p:sp>
      <p:sp>
        <p:nvSpPr>
          <p:cNvPr id="325" name="Google Shape;325;p27"/>
          <p:cNvSpPr txBox="1"/>
          <p:nvPr>
            <p:ph idx="1" type="body"/>
          </p:nvPr>
        </p:nvSpPr>
        <p:spPr>
          <a:xfrm>
            <a:off x="882700" y="1382650"/>
            <a:ext cx="4583400" cy="3258600"/>
          </a:xfrm>
          <a:prstGeom prst="rect">
            <a:avLst/>
          </a:prstGeom>
        </p:spPr>
        <p:txBody>
          <a:bodyPr anchorCtr="0" anchor="t" bIns="91425" lIns="91425" spcFirstLastPara="1" rIns="91425" wrap="square" tIns="91425">
            <a:normAutofit fontScale="70000"/>
          </a:bodyPr>
          <a:lstStyle/>
          <a:p>
            <a:pPr indent="-286385" lvl="0" marL="457200" rtl="0" algn="l">
              <a:lnSpc>
                <a:spcPct val="150000"/>
              </a:lnSpc>
              <a:spcBef>
                <a:spcPts val="0"/>
              </a:spcBef>
              <a:spcAft>
                <a:spcPts val="0"/>
              </a:spcAft>
              <a:buSzPct val="100000"/>
              <a:buChar char="●"/>
            </a:pPr>
            <a:r>
              <a:rPr lang="en"/>
              <a:t>Institution: Google Research (</a:t>
            </a:r>
            <a:r>
              <a:rPr lang="en" u="sng">
                <a:solidFill>
                  <a:schemeClr val="hlink"/>
                </a:solidFill>
                <a:hlinkClick r:id="rId3"/>
              </a:rPr>
              <a:t>original paper</a:t>
            </a:r>
            <a:r>
              <a:rPr lang="en"/>
              <a:t>)</a:t>
            </a:r>
            <a:endParaRPr/>
          </a:p>
          <a:p>
            <a:pPr indent="-286385" lvl="0" marL="457200" rtl="0" algn="l">
              <a:lnSpc>
                <a:spcPct val="150000"/>
              </a:lnSpc>
              <a:spcBef>
                <a:spcPts val="0"/>
              </a:spcBef>
              <a:spcAft>
                <a:spcPts val="0"/>
              </a:spcAft>
              <a:buSzPct val="100000"/>
              <a:buChar char="●"/>
            </a:pPr>
            <a:r>
              <a:rPr lang="en"/>
              <a:t>Architecture: what happens from a string of text to an output predicted label? </a:t>
            </a:r>
            <a:endParaRPr/>
          </a:p>
          <a:p>
            <a:pPr indent="-277494" lvl="1" marL="914400" rtl="0" algn="l">
              <a:lnSpc>
                <a:spcPct val="150000"/>
              </a:lnSpc>
              <a:spcBef>
                <a:spcPts val="0"/>
              </a:spcBef>
              <a:spcAft>
                <a:spcPts val="0"/>
              </a:spcAft>
              <a:buSzPct val="100000"/>
              <a:buChar char="○"/>
            </a:pPr>
            <a:r>
              <a:rPr lang="en"/>
              <a:t>String →  word IDs (BERT tokenization)</a:t>
            </a:r>
            <a:endParaRPr/>
          </a:p>
          <a:p>
            <a:pPr indent="-277494" lvl="1" marL="914400" rtl="0" algn="l">
              <a:lnSpc>
                <a:spcPct val="150000"/>
              </a:lnSpc>
              <a:spcBef>
                <a:spcPts val="0"/>
              </a:spcBef>
              <a:spcAft>
                <a:spcPts val="0"/>
              </a:spcAft>
              <a:buSzPct val="100000"/>
              <a:buChar char="○"/>
            </a:pPr>
            <a:r>
              <a:rPr lang="en"/>
              <a:t>word IDs in sequence → embeddings</a:t>
            </a:r>
            <a:endParaRPr/>
          </a:p>
          <a:p>
            <a:pPr indent="-277494" lvl="2" marL="1371600" rtl="0" algn="l">
              <a:lnSpc>
                <a:spcPct val="150000"/>
              </a:lnSpc>
              <a:spcBef>
                <a:spcPts val="0"/>
              </a:spcBef>
              <a:spcAft>
                <a:spcPts val="0"/>
              </a:spcAft>
              <a:buSzPct val="100000"/>
              <a:buChar char="■"/>
            </a:pPr>
            <a:r>
              <a:rPr lang="en"/>
              <a:t>BERT has a vocabulary that consists of {word → real number vector} pairs.  </a:t>
            </a:r>
            <a:endParaRPr/>
          </a:p>
          <a:p>
            <a:pPr indent="-277494" lvl="2" marL="1371600" rtl="0" algn="l">
              <a:lnSpc>
                <a:spcPct val="150000"/>
              </a:lnSpc>
              <a:spcBef>
                <a:spcPts val="0"/>
              </a:spcBef>
              <a:spcAft>
                <a:spcPts val="0"/>
              </a:spcAft>
              <a:buSzPct val="100000"/>
              <a:buChar char="■"/>
            </a:pPr>
            <a:r>
              <a:rPr lang="en"/>
              <a:t>Embeddings reflect: similarity in word meaning</a:t>
            </a:r>
            <a:endParaRPr/>
          </a:p>
          <a:p>
            <a:pPr indent="-277494" lvl="1" marL="914400" rtl="0" algn="l">
              <a:lnSpc>
                <a:spcPct val="150000"/>
              </a:lnSpc>
              <a:spcBef>
                <a:spcPts val="0"/>
              </a:spcBef>
              <a:spcAft>
                <a:spcPts val="0"/>
              </a:spcAft>
              <a:buSzPct val="100000"/>
              <a:buChar char="○"/>
            </a:pPr>
            <a:r>
              <a:rPr lang="en"/>
              <a:t>Embeddings (768-tuple vectors) → 12 Transformer Layers. Each layer has:</a:t>
            </a:r>
            <a:endParaRPr/>
          </a:p>
          <a:p>
            <a:pPr indent="-277494" lvl="2" marL="1371600" rtl="0" algn="l">
              <a:lnSpc>
                <a:spcPct val="150000"/>
              </a:lnSpc>
              <a:spcBef>
                <a:spcPts val="0"/>
              </a:spcBef>
              <a:spcAft>
                <a:spcPts val="0"/>
              </a:spcAft>
              <a:buSzPct val="100000"/>
              <a:buChar char="■"/>
            </a:pPr>
            <a:r>
              <a:rPr lang="en"/>
              <a:t>Self-attention: capture word contexts in </a:t>
            </a:r>
            <a:r>
              <a:rPr lang="en"/>
              <a:t>addition to individual word meanings</a:t>
            </a:r>
            <a:endParaRPr/>
          </a:p>
          <a:p>
            <a:pPr indent="-277494" lvl="2" marL="1371600" rtl="0" algn="l">
              <a:lnSpc>
                <a:spcPct val="150000"/>
              </a:lnSpc>
              <a:spcBef>
                <a:spcPts val="0"/>
              </a:spcBef>
              <a:spcAft>
                <a:spcPts val="0"/>
              </a:spcAft>
              <a:buSzPct val="100000"/>
              <a:buChar char="■"/>
            </a:pPr>
            <a:r>
              <a:rPr lang="en"/>
              <a:t>Feedforward NN: output adjusted embeddings based on context for each word</a:t>
            </a:r>
            <a:endParaRPr/>
          </a:p>
          <a:p>
            <a:pPr indent="0" lvl="0" marL="0" rtl="0" algn="l">
              <a:lnSpc>
                <a:spcPct val="150000"/>
              </a:lnSpc>
              <a:spcBef>
                <a:spcPts val="1200"/>
              </a:spcBef>
              <a:spcAft>
                <a:spcPts val="0"/>
              </a:spcAft>
              <a:buNone/>
            </a:pPr>
            <a:r>
              <a:rPr lang="en"/>
              <a:t>-------------------------------------- ALL </a:t>
            </a:r>
            <a:r>
              <a:rPr lang="en"/>
              <a:t>Above is </a:t>
            </a:r>
            <a:r>
              <a:rPr lang="en"/>
              <a:t>Pre-Trained </a:t>
            </a:r>
            <a:r>
              <a:rPr lang="en"/>
              <a:t>--------------------------------------</a:t>
            </a:r>
            <a:endParaRPr/>
          </a:p>
          <a:p>
            <a:pPr indent="-277494" lvl="1" marL="914400" rtl="0" algn="l">
              <a:lnSpc>
                <a:spcPct val="150000"/>
              </a:lnSpc>
              <a:spcBef>
                <a:spcPts val="1200"/>
              </a:spcBef>
              <a:spcAft>
                <a:spcPts val="0"/>
              </a:spcAft>
              <a:buSzPct val="100000"/>
              <a:buChar char="○"/>
            </a:pPr>
            <a:r>
              <a:rPr lang="en"/>
              <a:t>Last Layer: customize depending on the task (#Transfer Learning)</a:t>
            </a:r>
            <a:endParaRPr/>
          </a:p>
          <a:p>
            <a:pPr indent="-286385" lvl="0" marL="457200" rtl="0" algn="l">
              <a:lnSpc>
                <a:spcPct val="150000"/>
              </a:lnSpc>
              <a:spcBef>
                <a:spcPts val="0"/>
              </a:spcBef>
              <a:spcAft>
                <a:spcPts val="0"/>
              </a:spcAft>
              <a:buSzPct val="100000"/>
              <a:buChar char="●"/>
            </a:pPr>
            <a:r>
              <a:rPr lang="en"/>
              <a:t>Visualization of BERT structure to the right</a:t>
            </a:r>
            <a:endParaRPr/>
          </a:p>
        </p:txBody>
      </p:sp>
      <p:pic>
        <p:nvPicPr>
          <p:cNvPr id="326" name="Google Shape;326;p27"/>
          <p:cNvPicPr preferRelativeResize="0"/>
          <p:nvPr/>
        </p:nvPicPr>
        <p:blipFill rotWithShape="1">
          <a:blip r:embed="rId4">
            <a:alphaModFix/>
          </a:blip>
          <a:srcRect b="0" l="0" r="9942" t="0"/>
          <a:stretch/>
        </p:blipFill>
        <p:spPr>
          <a:xfrm>
            <a:off x="5565350" y="252550"/>
            <a:ext cx="3138501" cy="4559476"/>
          </a:xfrm>
          <a:prstGeom prst="rect">
            <a:avLst/>
          </a:prstGeom>
          <a:noFill/>
          <a:ln>
            <a:noFill/>
          </a:ln>
        </p:spPr>
      </p:pic>
      <p:sp>
        <p:nvSpPr>
          <p:cNvPr id="327" name="Google Shape;327;p27"/>
          <p:cNvSpPr/>
          <p:nvPr/>
        </p:nvSpPr>
        <p:spPr>
          <a:xfrm>
            <a:off x="5779525" y="1790550"/>
            <a:ext cx="2145300" cy="2316000"/>
          </a:xfrm>
          <a:prstGeom prst="rect">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7"/>
          <p:cNvSpPr txBox="1"/>
          <p:nvPr/>
        </p:nvSpPr>
        <p:spPr>
          <a:xfrm>
            <a:off x="7924825" y="2509525"/>
            <a:ext cx="7881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solidFill>
                  <a:srgbClr val="FF9900"/>
                </a:solidFill>
                <a:latin typeface="Lato"/>
                <a:ea typeface="Lato"/>
                <a:cs typeface="Lato"/>
                <a:sym typeface="Lato"/>
              </a:rPr>
              <a:t>12 Transformer </a:t>
            </a:r>
            <a:endParaRPr sz="600">
              <a:solidFill>
                <a:srgbClr val="FF9900"/>
              </a:solidFill>
              <a:latin typeface="Lato"/>
              <a:ea typeface="Lato"/>
              <a:cs typeface="Lato"/>
              <a:sym typeface="Lato"/>
            </a:endParaRPr>
          </a:p>
          <a:p>
            <a:pPr indent="0" lvl="0" marL="0" rtl="0" algn="l">
              <a:spcBef>
                <a:spcPts val="0"/>
              </a:spcBef>
              <a:spcAft>
                <a:spcPts val="0"/>
              </a:spcAft>
              <a:buNone/>
            </a:pPr>
            <a:r>
              <a:rPr lang="en" sz="600">
                <a:solidFill>
                  <a:srgbClr val="FF9900"/>
                </a:solidFill>
                <a:latin typeface="Lato"/>
                <a:ea typeface="Lato"/>
                <a:cs typeface="Lato"/>
                <a:sym typeface="Lato"/>
              </a:rPr>
              <a:t>Layers (attention + feedforward NN) </a:t>
            </a:r>
            <a:endParaRPr sz="600">
              <a:solidFill>
                <a:srgbClr val="FF9900"/>
              </a:solidFill>
              <a:latin typeface="Lato"/>
              <a:ea typeface="Lato"/>
              <a:cs typeface="Lato"/>
              <a:sym typeface="Lato"/>
            </a:endParaRPr>
          </a:p>
          <a:p>
            <a:pPr indent="0" lvl="0" marL="0" rtl="0" algn="l">
              <a:spcBef>
                <a:spcPts val="0"/>
              </a:spcBef>
              <a:spcAft>
                <a:spcPts val="0"/>
              </a:spcAft>
              <a:buNone/>
            </a:pPr>
            <a:r>
              <a:rPr lang="en" sz="600">
                <a:solidFill>
                  <a:srgbClr val="FF9900"/>
                </a:solidFill>
                <a:latin typeface="Lato"/>
                <a:ea typeface="Lato"/>
                <a:cs typeface="Lato"/>
                <a:sym typeface="Lato"/>
              </a:rPr>
              <a:t>-----</a:t>
            </a:r>
            <a:endParaRPr sz="600">
              <a:solidFill>
                <a:srgbClr val="FF9900"/>
              </a:solidFill>
              <a:latin typeface="Lato"/>
              <a:ea typeface="Lato"/>
              <a:cs typeface="Lato"/>
              <a:sym typeface="Lato"/>
            </a:endParaRPr>
          </a:p>
          <a:p>
            <a:pPr indent="0" lvl="0" marL="0" rtl="0" algn="l">
              <a:spcBef>
                <a:spcPts val="0"/>
              </a:spcBef>
              <a:spcAft>
                <a:spcPts val="0"/>
              </a:spcAft>
              <a:buNone/>
            </a:pPr>
            <a:r>
              <a:rPr lang="en" sz="600">
                <a:solidFill>
                  <a:srgbClr val="FF9900"/>
                </a:solidFill>
                <a:latin typeface="Lato"/>
                <a:ea typeface="Lato"/>
                <a:cs typeface="Lato"/>
                <a:sym typeface="Lato"/>
              </a:rPr>
              <a:t>Encode context and word meanings numerically</a:t>
            </a:r>
            <a:endParaRPr sz="600">
              <a:solidFill>
                <a:srgbClr val="FF9900"/>
              </a:solidFill>
              <a:latin typeface="Lato"/>
              <a:ea typeface="Lato"/>
              <a:cs typeface="Lato"/>
              <a:sym typeface="Lato"/>
            </a:endParaRPr>
          </a:p>
        </p:txBody>
      </p:sp>
      <p:sp>
        <p:nvSpPr>
          <p:cNvPr id="329" name="Google Shape;329;p27"/>
          <p:cNvSpPr/>
          <p:nvPr/>
        </p:nvSpPr>
        <p:spPr>
          <a:xfrm>
            <a:off x="5668900" y="276525"/>
            <a:ext cx="2979600" cy="1472700"/>
          </a:xfrm>
          <a:prstGeom prst="roundRect">
            <a:avLst>
              <a:gd fmla="val 16667" name="adj"/>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txBox="1"/>
          <p:nvPr/>
        </p:nvSpPr>
        <p:spPr>
          <a:xfrm>
            <a:off x="7924825" y="1790550"/>
            <a:ext cx="822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solidFill>
                  <a:srgbClr val="FF0000"/>
                </a:solidFill>
                <a:latin typeface="Lato"/>
                <a:ea typeface="Lato"/>
                <a:cs typeface="Lato"/>
                <a:sym typeface="Lato"/>
              </a:rPr>
              <a:t>Embedding layers</a:t>
            </a:r>
            <a:endParaRPr sz="600">
              <a:solidFill>
                <a:srgbClr val="FF0000"/>
              </a:solidFill>
              <a:latin typeface="Lato"/>
              <a:ea typeface="Lato"/>
              <a:cs typeface="Lato"/>
              <a:sym typeface="Lato"/>
            </a:endParaRPr>
          </a:p>
          <a:p>
            <a:pPr indent="0" lvl="0" marL="0" rtl="0" algn="l">
              <a:spcBef>
                <a:spcPts val="0"/>
              </a:spcBef>
              <a:spcAft>
                <a:spcPts val="0"/>
              </a:spcAft>
              <a:buNone/>
            </a:pPr>
            <a:r>
              <a:rPr lang="en" sz="600">
                <a:solidFill>
                  <a:srgbClr val="FF0000"/>
                </a:solidFill>
                <a:latin typeface="Lato"/>
                <a:ea typeface="Lato"/>
                <a:cs typeface="Lato"/>
                <a:sym typeface="Lato"/>
              </a:rPr>
              <a:t>-----</a:t>
            </a:r>
            <a:endParaRPr sz="600">
              <a:solidFill>
                <a:srgbClr val="FF0000"/>
              </a:solidFill>
              <a:latin typeface="Lato"/>
              <a:ea typeface="Lato"/>
              <a:cs typeface="Lato"/>
              <a:sym typeface="Lato"/>
            </a:endParaRPr>
          </a:p>
          <a:p>
            <a:pPr indent="0" lvl="0" marL="0" rtl="0" algn="l">
              <a:spcBef>
                <a:spcPts val="0"/>
              </a:spcBef>
              <a:spcAft>
                <a:spcPts val="0"/>
              </a:spcAft>
              <a:buNone/>
            </a:pPr>
            <a:r>
              <a:rPr lang="en" sz="600">
                <a:solidFill>
                  <a:srgbClr val="FF0000"/>
                </a:solidFill>
                <a:latin typeface="Lato"/>
                <a:ea typeface="Lato"/>
                <a:cs typeface="Lato"/>
                <a:sym typeface="Lato"/>
              </a:rPr>
              <a:t> represent word meanings and positions numerically</a:t>
            </a:r>
            <a:endParaRPr sz="600">
              <a:solidFill>
                <a:srgbClr val="FF0000"/>
              </a:solidFill>
              <a:latin typeface="Lato"/>
              <a:ea typeface="Lato"/>
              <a:cs typeface="Lato"/>
              <a:sym typeface="Lato"/>
            </a:endParaRPr>
          </a:p>
        </p:txBody>
      </p:sp>
      <p:sp>
        <p:nvSpPr>
          <p:cNvPr id="331" name="Google Shape;331;p27"/>
          <p:cNvSpPr/>
          <p:nvPr/>
        </p:nvSpPr>
        <p:spPr>
          <a:xfrm>
            <a:off x="6270375" y="4147975"/>
            <a:ext cx="2145300" cy="622200"/>
          </a:xfrm>
          <a:prstGeom prst="round2SameRect">
            <a:avLst>
              <a:gd fmla="val 16667" name="adj1"/>
              <a:gd fmla="val 0" name="adj2"/>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txBox="1"/>
          <p:nvPr/>
        </p:nvSpPr>
        <p:spPr>
          <a:xfrm>
            <a:off x="7924825" y="3702675"/>
            <a:ext cx="788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solidFill>
                  <a:srgbClr val="38761D"/>
                </a:solidFill>
                <a:latin typeface="Lato"/>
                <a:ea typeface="Lato"/>
                <a:cs typeface="Lato"/>
                <a:sym typeface="Lato"/>
              </a:rPr>
              <a:t>Task dependent output layers</a:t>
            </a:r>
            <a:endParaRPr sz="600">
              <a:solidFill>
                <a:srgbClr val="38761D"/>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gtEl>
                                        <p:attrNameLst>
                                          <p:attrName>style.visibility</p:attrName>
                                        </p:attrNameLst>
                                      </p:cBhvr>
                                      <p:to>
                                        <p:strVal val="visible"/>
                                      </p:to>
                                    </p:set>
                                    <p:animEffect filter="fade" transition="in">
                                      <p:cBhvr>
                                        <p:cTn dur="1000"/>
                                        <p:tgtEl>
                                          <p:spTgt spid="329"/>
                                        </p:tgtEl>
                                      </p:cBhvr>
                                    </p:animEffect>
                                  </p:childTnLst>
                                </p:cTn>
                              </p:par>
                              <p:par>
                                <p:cTn fill="hold" nodeType="with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1000"/>
                                        <p:tgtEl>
                                          <p:spTgt spid="3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7"/>
                                        </p:tgtEl>
                                        <p:attrNameLst>
                                          <p:attrName>style.visibility</p:attrName>
                                        </p:attrNameLst>
                                      </p:cBhvr>
                                      <p:to>
                                        <p:strVal val="visible"/>
                                      </p:to>
                                    </p:set>
                                    <p:animEffect filter="fade" transition="in">
                                      <p:cBhvr>
                                        <p:cTn dur="1000"/>
                                        <p:tgtEl>
                                          <p:spTgt spid="327"/>
                                        </p:tgtEl>
                                      </p:cBhvr>
                                    </p:animEffect>
                                  </p:childTnLst>
                                </p:cTn>
                              </p:par>
                              <p:par>
                                <p:cTn fill="hold" nodeType="with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1000"/>
                                        <p:tgtEl>
                                          <p:spTgt spid="3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1000"/>
                                        <p:tgtEl>
                                          <p:spTgt spid="331"/>
                                        </p:tgtEl>
                                      </p:cBhvr>
                                    </p:animEffect>
                                  </p:childTnLst>
                                </p:cTn>
                              </p:par>
                              <p:par>
                                <p:cTn fill="hold" nodeType="with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1000"/>
                                        <p:tgtEl>
                                          <p:spTgt spid="3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BERT: what is transfer learning? </a:t>
            </a:r>
            <a:endParaRPr/>
          </a:p>
        </p:txBody>
      </p:sp>
      <p:sp>
        <p:nvSpPr>
          <p:cNvPr id="338" name="Google Shape;338;p28"/>
          <p:cNvSpPr txBox="1"/>
          <p:nvPr>
            <p:ph idx="1" type="body"/>
          </p:nvPr>
        </p:nvSpPr>
        <p:spPr>
          <a:xfrm>
            <a:off x="1297500" y="1264800"/>
            <a:ext cx="7038900" cy="3214200"/>
          </a:xfrm>
          <a:prstGeom prst="rect">
            <a:avLst/>
          </a:prstGeom>
        </p:spPr>
        <p:txBody>
          <a:bodyPr anchorCtr="0" anchor="t" bIns="91425" lIns="91425" spcFirstLastPara="1" rIns="91425" wrap="square" tIns="91425">
            <a:normAutofit fontScale="92500" lnSpcReduction="20000"/>
          </a:bodyPr>
          <a:lstStyle/>
          <a:p>
            <a:pPr indent="0" lvl="0" marL="457200" rtl="0" algn="l">
              <a:lnSpc>
                <a:spcPct val="150000"/>
              </a:lnSpc>
              <a:spcBef>
                <a:spcPts val="0"/>
              </a:spcBef>
              <a:spcAft>
                <a:spcPts val="0"/>
              </a:spcAft>
              <a:buNone/>
            </a:pPr>
            <a:r>
              <a:t/>
            </a:r>
            <a:endParaRPr/>
          </a:p>
          <a:p>
            <a:pPr indent="-293211" lvl="1" marL="914400" rtl="0" algn="l">
              <a:lnSpc>
                <a:spcPct val="150000"/>
              </a:lnSpc>
              <a:spcBef>
                <a:spcPts val="1200"/>
              </a:spcBef>
              <a:spcAft>
                <a:spcPts val="0"/>
              </a:spcAft>
              <a:buSzPct val="100000"/>
              <a:buChar char="○"/>
            </a:pPr>
            <a:r>
              <a:rPr lang="en"/>
              <a:t>Pre-training for these “fake tasks” using very large datasets. </a:t>
            </a:r>
            <a:endParaRPr/>
          </a:p>
          <a:p>
            <a:pPr indent="-293211" lvl="2" marL="1371600" rtl="0" algn="l">
              <a:lnSpc>
                <a:spcPct val="150000"/>
              </a:lnSpc>
              <a:spcBef>
                <a:spcPts val="0"/>
              </a:spcBef>
              <a:spcAft>
                <a:spcPts val="0"/>
              </a:spcAft>
              <a:buSzPct val="100000"/>
              <a:buChar char="■"/>
            </a:pPr>
            <a:r>
              <a:rPr lang="en"/>
              <a:t>Masked Word Prediction </a:t>
            </a:r>
            <a:endParaRPr/>
          </a:p>
          <a:p>
            <a:pPr indent="-293211" lvl="2" marL="1371600" rtl="0" algn="l">
              <a:lnSpc>
                <a:spcPct val="150000"/>
              </a:lnSpc>
              <a:spcBef>
                <a:spcPts val="0"/>
              </a:spcBef>
              <a:spcAft>
                <a:spcPts val="0"/>
              </a:spcAft>
              <a:buSzPct val="100000"/>
              <a:buChar char="■"/>
            </a:pPr>
            <a:r>
              <a:rPr lang="en"/>
              <a:t>Next Sentence Prediction </a:t>
            </a:r>
            <a:endParaRPr/>
          </a:p>
          <a:p>
            <a:pPr indent="-293211" lvl="2" marL="1371600" rtl="0" algn="l">
              <a:lnSpc>
                <a:spcPct val="150000"/>
              </a:lnSpc>
              <a:spcBef>
                <a:spcPts val="0"/>
              </a:spcBef>
              <a:spcAft>
                <a:spcPts val="0"/>
              </a:spcAft>
              <a:buSzPct val="100000"/>
              <a:buChar char="■"/>
            </a:pPr>
            <a:r>
              <a:rPr lang="en"/>
              <a:t>The design of these tasks is such that they:</a:t>
            </a:r>
            <a:endParaRPr/>
          </a:p>
          <a:p>
            <a:pPr indent="-293211" lvl="3" marL="1828800" rtl="0" algn="l">
              <a:lnSpc>
                <a:spcPct val="150000"/>
              </a:lnSpc>
              <a:spcBef>
                <a:spcPts val="0"/>
              </a:spcBef>
              <a:spcAft>
                <a:spcPts val="0"/>
              </a:spcAft>
              <a:buSzPct val="100000"/>
              <a:buChar char="●"/>
            </a:pPr>
            <a:r>
              <a:rPr lang="en"/>
              <a:t>don’t need to be feasible tasks, all we want to do is training the parameters in the encoder</a:t>
            </a:r>
            <a:endParaRPr/>
          </a:p>
          <a:p>
            <a:pPr indent="-293211" lvl="3" marL="1828800" rtl="0" algn="l">
              <a:lnSpc>
                <a:spcPct val="150000"/>
              </a:lnSpc>
              <a:spcBef>
                <a:spcPts val="0"/>
              </a:spcBef>
              <a:spcAft>
                <a:spcPts val="0"/>
              </a:spcAft>
              <a:buSzPct val="100000"/>
              <a:buChar char="●"/>
            </a:pPr>
            <a:r>
              <a:rPr lang="en"/>
              <a:t>require little data engineering on the training dataset so that large corpuses can be used</a:t>
            </a:r>
            <a:endParaRPr/>
          </a:p>
          <a:p>
            <a:pPr indent="-293211" lvl="1" marL="914400" rtl="0" algn="l">
              <a:lnSpc>
                <a:spcPct val="150000"/>
              </a:lnSpc>
              <a:spcBef>
                <a:spcPts val="0"/>
              </a:spcBef>
              <a:spcAft>
                <a:spcPts val="0"/>
              </a:spcAft>
              <a:buSzPct val="100000"/>
              <a:buChar char="○"/>
            </a:pPr>
            <a:r>
              <a:rPr lang="en"/>
              <a:t>Fine tuning: all that’s needed is feeding a small (relative to pre-training) dataset with task-specific labels. </a:t>
            </a:r>
            <a:endParaRPr/>
          </a:p>
          <a:p>
            <a:pPr indent="-293211" lvl="2" marL="1371600" rtl="0" algn="l">
              <a:lnSpc>
                <a:spcPct val="150000"/>
              </a:lnSpc>
              <a:spcBef>
                <a:spcPts val="0"/>
              </a:spcBef>
              <a:spcAft>
                <a:spcPts val="0"/>
              </a:spcAft>
              <a:buSzPct val="100000"/>
              <a:buChar char="■"/>
            </a:pPr>
            <a:r>
              <a:rPr lang="en"/>
              <a:t>no pre-training needed again.</a:t>
            </a:r>
            <a:endParaRPr/>
          </a:p>
          <a:p>
            <a:pPr indent="-293211" lvl="2" marL="1371600" rtl="0" algn="l">
              <a:lnSpc>
                <a:spcPct val="150000"/>
              </a:lnSpc>
              <a:spcBef>
                <a:spcPts val="0"/>
              </a:spcBef>
              <a:spcAft>
                <a:spcPts val="0"/>
              </a:spcAft>
              <a:buSzPct val="100000"/>
              <a:buChar char="■"/>
            </a:pPr>
            <a:r>
              <a:rPr lang="en"/>
              <a:t>Pre-trained transformer layers can already capture sufficient language meaning</a:t>
            </a:r>
            <a:endParaRPr/>
          </a:p>
          <a:p>
            <a:pPr indent="-293211" lvl="2" marL="1371600" rtl="0" algn="l">
              <a:lnSpc>
                <a:spcPct val="150000"/>
              </a:lnSpc>
              <a:spcBef>
                <a:spcPts val="0"/>
              </a:spcBef>
              <a:spcAft>
                <a:spcPts val="0"/>
              </a:spcAft>
              <a:buSzPct val="100000"/>
              <a:buChar char="■"/>
            </a:pPr>
            <a:r>
              <a:rPr lang="en"/>
              <a:t>Customize the last layer depending on task. </a:t>
            </a:r>
            <a:endParaRPr/>
          </a:p>
          <a:p>
            <a:pPr indent="-293211" lvl="1" marL="914400" rtl="0" algn="l">
              <a:lnSpc>
                <a:spcPct val="150000"/>
              </a:lnSpc>
              <a:spcBef>
                <a:spcPts val="0"/>
              </a:spcBef>
              <a:spcAft>
                <a:spcPts val="0"/>
              </a:spcAft>
              <a:buSzPct val="100000"/>
              <a:buChar char="○"/>
            </a:pPr>
            <a:r>
              <a:rPr lang="en"/>
              <a:t>For the purpose of our project: </a:t>
            </a:r>
            <a:endParaRPr/>
          </a:p>
          <a:p>
            <a:pPr indent="-293211" lvl="2" marL="1371600" rtl="0" algn="l">
              <a:lnSpc>
                <a:spcPct val="150000"/>
              </a:lnSpc>
              <a:spcBef>
                <a:spcPts val="0"/>
              </a:spcBef>
              <a:spcAft>
                <a:spcPts val="0"/>
              </a:spcAft>
              <a:buSzPct val="100000"/>
              <a:buChar char="■"/>
            </a:pPr>
            <a:r>
              <a:rPr lang="en"/>
              <a:t>Text → (BERT-base, pre-trained deep encoder) → (sentiment category outputs in last layer)                                  → output sentiment label</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29"/>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BERT: pros and cons of the model. </a:t>
            </a:r>
            <a:endParaRPr/>
          </a:p>
          <a:p>
            <a:pPr indent="0" lvl="0" marL="0" rtl="0" algn="l">
              <a:spcBef>
                <a:spcPts val="0"/>
              </a:spcBef>
              <a:spcAft>
                <a:spcPts val="0"/>
              </a:spcAft>
              <a:buNone/>
            </a:pPr>
            <a:r>
              <a:t/>
            </a:r>
            <a:endParaRPr/>
          </a:p>
        </p:txBody>
      </p:sp>
      <p:sp>
        <p:nvSpPr>
          <p:cNvPr id="344" name="Google Shape;344;p29"/>
          <p:cNvSpPr txBox="1"/>
          <p:nvPr>
            <p:ph idx="1" type="body"/>
          </p:nvPr>
        </p:nvSpPr>
        <p:spPr>
          <a:xfrm>
            <a:off x="1297500" y="1307850"/>
            <a:ext cx="7038900" cy="3435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Pros, because the model is pretrained:</a:t>
            </a:r>
            <a:endParaRPr/>
          </a:p>
          <a:p>
            <a:pPr indent="-298450" lvl="1" marL="914400" rtl="0" algn="l">
              <a:spcBef>
                <a:spcPts val="0"/>
              </a:spcBef>
              <a:spcAft>
                <a:spcPts val="0"/>
              </a:spcAft>
              <a:buSzPts val="1100"/>
              <a:buChar char="○"/>
            </a:pPr>
            <a:r>
              <a:rPr lang="en"/>
              <a:t>Less data (~100 MBs/GBs) required to deploy a large NLP model like BERT</a:t>
            </a:r>
            <a:endParaRPr/>
          </a:p>
          <a:p>
            <a:pPr indent="-298450" lvl="1" marL="914400" rtl="0" algn="l">
              <a:spcBef>
                <a:spcPts val="0"/>
              </a:spcBef>
              <a:spcAft>
                <a:spcPts val="0"/>
              </a:spcAft>
              <a:buSzPts val="1100"/>
              <a:buChar char="○"/>
            </a:pPr>
            <a:r>
              <a:rPr lang="en"/>
              <a:t>Quicker </a:t>
            </a:r>
            <a:r>
              <a:rPr lang="en"/>
              <a:t>development</a:t>
            </a:r>
            <a:r>
              <a:rPr lang="en"/>
              <a:t> cycle</a:t>
            </a:r>
            <a:endParaRPr/>
          </a:p>
          <a:p>
            <a:pPr indent="-298450" lvl="1" marL="914400" rtl="0" algn="l">
              <a:spcBef>
                <a:spcPts val="0"/>
              </a:spcBef>
              <a:spcAft>
                <a:spcPts val="0"/>
              </a:spcAft>
              <a:buSzPts val="1100"/>
              <a:buChar char="○"/>
            </a:pPr>
            <a:r>
              <a:rPr lang="en"/>
              <a:t>Better results than training a smaller model from scratch</a:t>
            </a:r>
            <a:endParaRPr/>
          </a:p>
          <a:p>
            <a:pPr indent="-311150" lvl="0" marL="457200" rtl="0" algn="l">
              <a:spcBef>
                <a:spcPts val="0"/>
              </a:spcBef>
              <a:spcAft>
                <a:spcPts val="0"/>
              </a:spcAft>
              <a:buSzPts val="1300"/>
              <a:buChar char="●"/>
            </a:pPr>
            <a:r>
              <a:rPr lang="en"/>
              <a:t>Limitations: </a:t>
            </a:r>
            <a:endParaRPr/>
          </a:p>
          <a:p>
            <a:pPr indent="-298450" lvl="1" marL="914400" rtl="0" algn="l">
              <a:spcBef>
                <a:spcPts val="0"/>
              </a:spcBef>
              <a:spcAft>
                <a:spcPts val="0"/>
              </a:spcAft>
              <a:buSzPts val="1100"/>
              <a:buChar char="○"/>
            </a:pPr>
            <a:r>
              <a:rPr lang="en"/>
              <a:t>Because BERT is a large model (more than 100M weights in embedding and transformer layers):</a:t>
            </a:r>
            <a:endParaRPr/>
          </a:p>
          <a:p>
            <a:pPr indent="-298450" lvl="2" marL="1371600" rtl="0" algn="l">
              <a:spcBef>
                <a:spcPts val="0"/>
              </a:spcBef>
              <a:spcAft>
                <a:spcPts val="0"/>
              </a:spcAft>
              <a:buSzPts val="1100"/>
              <a:buChar char="■"/>
            </a:pPr>
            <a:r>
              <a:rPr lang="en"/>
              <a:t>Slow inference (difficult to run locally on laptops and smartphones)</a:t>
            </a:r>
            <a:endParaRPr/>
          </a:p>
          <a:p>
            <a:pPr indent="-298450" lvl="2" marL="1371600" rtl="0" algn="l">
              <a:spcBef>
                <a:spcPts val="0"/>
              </a:spcBef>
              <a:spcAft>
                <a:spcPts val="0"/>
              </a:spcAft>
              <a:buSzPts val="1100"/>
              <a:buChar char="■"/>
            </a:pPr>
            <a:r>
              <a:rPr lang="en"/>
              <a:t>Slow training (we used Google Colab Pro to train on a dataset ~ GBs)</a:t>
            </a:r>
            <a:endParaRPr/>
          </a:p>
          <a:p>
            <a:pPr indent="-298450" lvl="1" marL="914400" rtl="0" algn="l">
              <a:spcBef>
                <a:spcPts val="0"/>
              </a:spcBef>
              <a:spcAft>
                <a:spcPts val="0"/>
              </a:spcAft>
              <a:buSzPts val="1100"/>
              <a:buChar char="○"/>
            </a:pPr>
            <a:r>
              <a:rPr lang="en"/>
              <a:t>BERT underperforms when lots of jargons are involved. </a:t>
            </a:r>
            <a:endParaRPr/>
          </a:p>
          <a:p>
            <a:pPr indent="-311150" lvl="0" marL="457200" rtl="0" algn="l">
              <a:spcBef>
                <a:spcPts val="0"/>
              </a:spcBef>
              <a:spcAft>
                <a:spcPts val="0"/>
              </a:spcAft>
              <a:buSzPts val="1300"/>
              <a:buChar char="●"/>
            </a:pPr>
            <a:r>
              <a:rPr lang="en"/>
              <a:t>Suited Tasks: </a:t>
            </a:r>
            <a:endParaRPr/>
          </a:p>
          <a:p>
            <a:pPr indent="-298450" lvl="1" marL="914400" rtl="0" algn="l">
              <a:spcBef>
                <a:spcPts val="0"/>
              </a:spcBef>
              <a:spcAft>
                <a:spcPts val="0"/>
              </a:spcAft>
              <a:buSzPts val="1100"/>
              <a:buChar char="○"/>
            </a:pPr>
            <a:r>
              <a:rPr lang="en"/>
              <a:t>Classification (our project), Named Entity Recognition, Part-of-Speech Tagging, Question Answering</a:t>
            </a:r>
            <a:endParaRPr/>
          </a:p>
          <a:p>
            <a:pPr indent="-311150" lvl="0" marL="457200" rtl="0" algn="l">
              <a:spcBef>
                <a:spcPts val="0"/>
              </a:spcBef>
              <a:spcAft>
                <a:spcPts val="0"/>
              </a:spcAft>
              <a:buSzPts val="1300"/>
              <a:buChar char="●"/>
            </a:pPr>
            <a:r>
              <a:rPr lang="en"/>
              <a:t>Unsuited Tasks:</a:t>
            </a:r>
            <a:endParaRPr/>
          </a:p>
          <a:p>
            <a:pPr indent="-298450" lvl="1" marL="914400" rtl="0" algn="l">
              <a:spcBef>
                <a:spcPts val="0"/>
              </a:spcBef>
              <a:spcAft>
                <a:spcPts val="0"/>
              </a:spcAft>
              <a:buSzPts val="1100"/>
              <a:buChar char="○"/>
            </a:pPr>
            <a:r>
              <a:rPr lang="en"/>
              <a:t>Language Modeling, Text Generation (e.g. translation)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30"/>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Fine Tuning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Fine Tuning</a:t>
            </a:r>
            <a:endParaRPr/>
          </a:p>
        </p:txBody>
      </p:sp>
      <p:sp>
        <p:nvSpPr>
          <p:cNvPr id="355" name="Google Shape;355;p31"/>
          <p:cNvSpPr txBox="1"/>
          <p:nvPr>
            <p:ph idx="1" type="body"/>
          </p:nvPr>
        </p:nvSpPr>
        <p:spPr>
          <a:xfrm>
            <a:off x="1193775" y="1032750"/>
            <a:ext cx="7038900" cy="16653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Dataset</a:t>
            </a:r>
            <a:endParaRPr/>
          </a:p>
          <a:p>
            <a:pPr indent="-298450" lvl="1" marL="914400" rtl="0" algn="l">
              <a:spcBef>
                <a:spcPts val="0"/>
              </a:spcBef>
              <a:spcAft>
                <a:spcPts val="0"/>
              </a:spcAft>
              <a:buSzPts val="1100"/>
              <a:buChar char="○"/>
            </a:pPr>
            <a:r>
              <a:rPr lang="en"/>
              <a:t>A*STAR COVID Dataset</a:t>
            </a:r>
            <a:endParaRPr/>
          </a:p>
          <a:p>
            <a:pPr indent="-298450" lvl="2" marL="1371600" rtl="0" algn="l">
              <a:spcBef>
                <a:spcPts val="0"/>
              </a:spcBef>
              <a:spcAft>
                <a:spcPts val="0"/>
              </a:spcAft>
              <a:buSzPts val="1100"/>
              <a:buChar char="■"/>
            </a:pPr>
            <a:r>
              <a:rPr lang="en"/>
              <a:t>Annotated dataset: labels {0-fearful, 1-</a:t>
            </a:r>
            <a:r>
              <a:rPr lang="en"/>
              <a:t>angry</a:t>
            </a:r>
            <a:r>
              <a:rPr lang="en"/>
              <a:t>, 2-happy, 3-sad, 4-neural}</a:t>
            </a:r>
            <a:endParaRPr/>
          </a:p>
          <a:p>
            <a:pPr indent="-298450" lvl="2" marL="1371600" rtl="0" algn="l">
              <a:spcBef>
                <a:spcPts val="0"/>
              </a:spcBef>
              <a:spcAft>
                <a:spcPts val="0"/>
              </a:spcAft>
              <a:buSzPts val="1100"/>
              <a:buChar char="■"/>
            </a:pPr>
            <a:r>
              <a:rPr lang="en"/>
              <a:t>Backprop training on Google Collab Pro</a:t>
            </a:r>
            <a:endParaRPr/>
          </a:p>
          <a:p>
            <a:pPr indent="-311150" lvl="0" marL="457200" rtl="0" algn="l">
              <a:spcBef>
                <a:spcPts val="0"/>
              </a:spcBef>
              <a:spcAft>
                <a:spcPts val="0"/>
              </a:spcAft>
              <a:buSzPts val="1300"/>
              <a:buChar char="●"/>
            </a:pPr>
            <a:r>
              <a:rPr lang="en"/>
              <a:t>Backpropagation</a:t>
            </a:r>
            <a:endParaRPr/>
          </a:p>
          <a:p>
            <a:pPr indent="-298450" lvl="1" marL="914400" rtl="0" algn="l">
              <a:spcBef>
                <a:spcPts val="0"/>
              </a:spcBef>
              <a:spcAft>
                <a:spcPts val="0"/>
              </a:spcAft>
              <a:buSzPts val="1100"/>
              <a:buChar char="○"/>
            </a:pPr>
            <a:r>
              <a:rPr lang="en"/>
              <a:t>Pre-trained weights are still updated in backprop on fine tuning dataset</a:t>
            </a:r>
            <a:endParaRPr/>
          </a:p>
          <a:p>
            <a:pPr indent="-311150" lvl="0" marL="457200" rtl="0" algn="l">
              <a:spcBef>
                <a:spcPts val="0"/>
              </a:spcBef>
              <a:spcAft>
                <a:spcPts val="0"/>
              </a:spcAft>
              <a:buSzPts val="1300"/>
              <a:buChar char="●"/>
            </a:pPr>
            <a:r>
              <a:rPr lang="en"/>
              <a:t>Sentiment Analysis Project Workflow</a:t>
            </a:r>
            <a:endParaRPr/>
          </a:p>
        </p:txBody>
      </p:sp>
      <p:sp>
        <p:nvSpPr>
          <p:cNvPr id="356" name="Google Shape;356;p31"/>
          <p:cNvSpPr/>
          <p:nvPr/>
        </p:nvSpPr>
        <p:spPr>
          <a:xfrm>
            <a:off x="1327350" y="3088388"/>
            <a:ext cx="1189200" cy="560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BERT-base</a:t>
            </a:r>
            <a:endParaRPr/>
          </a:p>
        </p:txBody>
      </p:sp>
      <p:sp>
        <p:nvSpPr>
          <p:cNvPr id="357" name="Google Shape;357;p31"/>
          <p:cNvSpPr/>
          <p:nvPr/>
        </p:nvSpPr>
        <p:spPr>
          <a:xfrm>
            <a:off x="3208050" y="3088400"/>
            <a:ext cx="1189200" cy="560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Fine Tuned</a:t>
            </a:r>
            <a:endParaRPr/>
          </a:p>
          <a:p>
            <a:pPr indent="0" lvl="0" marL="0" rtl="0" algn="ctr">
              <a:spcBef>
                <a:spcPts val="0"/>
              </a:spcBef>
              <a:spcAft>
                <a:spcPts val="0"/>
              </a:spcAft>
              <a:buNone/>
            </a:pPr>
            <a:r>
              <a:rPr lang="en"/>
              <a:t>BERT-base</a:t>
            </a:r>
            <a:endParaRPr/>
          </a:p>
        </p:txBody>
      </p:sp>
      <p:sp>
        <p:nvSpPr>
          <p:cNvPr id="358" name="Google Shape;358;p31"/>
          <p:cNvSpPr/>
          <p:nvPr/>
        </p:nvSpPr>
        <p:spPr>
          <a:xfrm>
            <a:off x="1431150" y="4058125"/>
            <a:ext cx="981600" cy="518400"/>
          </a:xfrm>
          <a:prstGeom prst="snip1Rect">
            <a:avLst>
              <a:gd fmla="val 16667" name="adj"/>
            </a:avLst>
          </a:prstGeom>
          <a:solidFill>
            <a:srgbClr val="0D5DD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A*STAR Labeled Dataset</a:t>
            </a:r>
            <a:endParaRPr sz="900"/>
          </a:p>
        </p:txBody>
      </p:sp>
      <p:cxnSp>
        <p:nvCxnSpPr>
          <p:cNvPr id="359" name="Google Shape;359;p31"/>
          <p:cNvCxnSpPr>
            <a:stCxn id="358" idx="3"/>
            <a:endCxn id="356" idx="2"/>
          </p:cNvCxnSpPr>
          <p:nvPr/>
        </p:nvCxnSpPr>
        <p:spPr>
          <a:xfrm rot="10800000">
            <a:off x="1921950" y="3648625"/>
            <a:ext cx="0" cy="409500"/>
          </a:xfrm>
          <a:prstGeom prst="straightConnector1">
            <a:avLst/>
          </a:prstGeom>
          <a:noFill/>
          <a:ln cap="flat" cmpd="sng" w="9525">
            <a:solidFill>
              <a:schemeClr val="dk2"/>
            </a:solidFill>
            <a:prstDash val="solid"/>
            <a:round/>
            <a:headEnd len="med" w="med" type="none"/>
            <a:tailEnd len="med" w="med" type="triangle"/>
          </a:ln>
        </p:spPr>
      </p:cxnSp>
      <p:sp>
        <p:nvSpPr>
          <p:cNvPr id="360" name="Google Shape;360;p31"/>
          <p:cNvSpPr txBox="1"/>
          <p:nvPr/>
        </p:nvSpPr>
        <p:spPr>
          <a:xfrm>
            <a:off x="1880425" y="3704238"/>
            <a:ext cx="691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Lato"/>
                <a:ea typeface="Lato"/>
                <a:cs typeface="Lato"/>
                <a:sym typeface="Lato"/>
              </a:rPr>
              <a:t>Fine tune</a:t>
            </a:r>
            <a:endParaRPr sz="800">
              <a:solidFill>
                <a:schemeClr val="lt1"/>
              </a:solidFill>
              <a:latin typeface="Lato"/>
              <a:ea typeface="Lato"/>
              <a:cs typeface="Lato"/>
              <a:sym typeface="Lato"/>
            </a:endParaRPr>
          </a:p>
        </p:txBody>
      </p:sp>
      <p:cxnSp>
        <p:nvCxnSpPr>
          <p:cNvPr id="361" name="Google Shape;361;p31"/>
          <p:cNvCxnSpPr>
            <a:stCxn id="356" idx="3"/>
            <a:endCxn id="357" idx="1"/>
          </p:cNvCxnSpPr>
          <p:nvPr/>
        </p:nvCxnSpPr>
        <p:spPr>
          <a:xfrm>
            <a:off x="2516550" y="3368438"/>
            <a:ext cx="691500" cy="0"/>
          </a:xfrm>
          <a:prstGeom prst="straightConnector1">
            <a:avLst/>
          </a:prstGeom>
          <a:noFill/>
          <a:ln cap="flat" cmpd="sng" w="9525">
            <a:solidFill>
              <a:schemeClr val="dk2"/>
            </a:solidFill>
            <a:prstDash val="solid"/>
            <a:round/>
            <a:headEnd len="med" w="med" type="none"/>
            <a:tailEnd len="med" w="med" type="triangle"/>
          </a:ln>
        </p:spPr>
      </p:cxnSp>
      <p:sp>
        <p:nvSpPr>
          <p:cNvPr id="362" name="Google Shape;362;p31"/>
          <p:cNvSpPr/>
          <p:nvPr/>
        </p:nvSpPr>
        <p:spPr>
          <a:xfrm>
            <a:off x="5247600" y="2464775"/>
            <a:ext cx="981600" cy="518400"/>
          </a:xfrm>
          <a:prstGeom prst="snip1Rect">
            <a:avLst>
              <a:gd fmla="val 16667" name="adj"/>
            </a:avLst>
          </a:prstGeom>
          <a:solidFill>
            <a:srgbClr val="0D5DD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t>Validation Dataset</a:t>
            </a:r>
            <a:endParaRPr sz="700"/>
          </a:p>
          <a:p>
            <a:pPr indent="0" lvl="0" marL="0" rtl="0" algn="ctr">
              <a:spcBef>
                <a:spcPts val="0"/>
              </a:spcBef>
              <a:spcAft>
                <a:spcPts val="0"/>
              </a:spcAft>
              <a:buNone/>
            </a:pPr>
            <a:r>
              <a:rPr lang="en" sz="700"/>
              <a:t>(labeled by hand)</a:t>
            </a:r>
            <a:endParaRPr sz="700"/>
          </a:p>
        </p:txBody>
      </p:sp>
      <p:sp>
        <p:nvSpPr>
          <p:cNvPr id="363" name="Google Shape;363;p31"/>
          <p:cNvSpPr/>
          <p:nvPr/>
        </p:nvSpPr>
        <p:spPr>
          <a:xfrm>
            <a:off x="5247600" y="3119600"/>
            <a:ext cx="981600" cy="518400"/>
          </a:xfrm>
          <a:prstGeom prst="snip1Rect">
            <a:avLst>
              <a:gd fmla="val 16667" name="adj"/>
            </a:avLst>
          </a:prstGeom>
          <a:solidFill>
            <a:srgbClr val="0D5DD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t>Real-Time Twitter Data collected using API</a:t>
            </a:r>
            <a:endParaRPr sz="700"/>
          </a:p>
          <a:p>
            <a:pPr indent="0" lvl="0" marL="0" rtl="0" algn="ctr">
              <a:spcBef>
                <a:spcPts val="0"/>
              </a:spcBef>
              <a:spcAft>
                <a:spcPts val="0"/>
              </a:spcAft>
              <a:buNone/>
            </a:pPr>
            <a:r>
              <a:rPr lang="en" sz="700"/>
              <a:t>(unlabeled)</a:t>
            </a:r>
            <a:endParaRPr sz="700"/>
          </a:p>
        </p:txBody>
      </p:sp>
      <p:cxnSp>
        <p:nvCxnSpPr>
          <p:cNvPr id="364" name="Google Shape;364;p31"/>
          <p:cNvCxnSpPr>
            <a:stCxn id="357" idx="3"/>
            <a:endCxn id="362" idx="2"/>
          </p:cNvCxnSpPr>
          <p:nvPr/>
        </p:nvCxnSpPr>
        <p:spPr>
          <a:xfrm flipH="1" rot="10800000">
            <a:off x="4397250" y="2724050"/>
            <a:ext cx="850500" cy="644400"/>
          </a:xfrm>
          <a:prstGeom prst="straightConnector1">
            <a:avLst/>
          </a:prstGeom>
          <a:noFill/>
          <a:ln cap="flat" cmpd="sng" w="9525">
            <a:solidFill>
              <a:schemeClr val="dk2"/>
            </a:solidFill>
            <a:prstDash val="solid"/>
            <a:round/>
            <a:headEnd len="med" w="med" type="none"/>
            <a:tailEnd len="med" w="med" type="triangle"/>
          </a:ln>
        </p:spPr>
      </p:cxnSp>
      <p:cxnSp>
        <p:nvCxnSpPr>
          <p:cNvPr id="365" name="Google Shape;365;p31"/>
          <p:cNvCxnSpPr>
            <a:stCxn id="357" idx="3"/>
            <a:endCxn id="363" idx="2"/>
          </p:cNvCxnSpPr>
          <p:nvPr/>
        </p:nvCxnSpPr>
        <p:spPr>
          <a:xfrm>
            <a:off x="4397250" y="3368450"/>
            <a:ext cx="850500" cy="10500"/>
          </a:xfrm>
          <a:prstGeom prst="straightConnector1">
            <a:avLst/>
          </a:prstGeom>
          <a:noFill/>
          <a:ln cap="flat" cmpd="sng" w="9525">
            <a:solidFill>
              <a:schemeClr val="dk2"/>
            </a:solidFill>
            <a:prstDash val="solid"/>
            <a:round/>
            <a:headEnd len="med" w="med" type="none"/>
            <a:tailEnd len="med" w="med" type="triangle"/>
          </a:ln>
        </p:spPr>
      </p:cxnSp>
      <p:sp>
        <p:nvSpPr>
          <p:cNvPr id="366" name="Google Shape;366;p31"/>
          <p:cNvSpPr/>
          <p:nvPr/>
        </p:nvSpPr>
        <p:spPr>
          <a:xfrm>
            <a:off x="7231950" y="2443913"/>
            <a:ext cx="1189200" cy="560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Give Model Performances Evaluations</a:t>
            </a:r>
            <a:endParaRPr sz="1000"/>
          </a:p>
        </p:txBody>
      </p:sp>
      <p:sp>
        <p:nvSpPr>
          <p:cNvPr id="367" name="Google Shape;367;p31"/>
          <p:cNvSpPr/>
          <p:nvPr/>
        </p:nvSpPr>
        <p:spPr>
          <a:xfrm>
            <a:off x="7231950" y="3088400"/>
            <a:ext cx="1189200" cy="560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Case Study on COVID Vaccine Sentiments</a:t>
            </a:r>
            <a:endParaRPr sz="1000"/>
          </a:p>
        </p:txBody>
      </p:sp>
      <p:sp>
        <p:nvSpPr>
          <p:cNvPr id="368" name="Google Shape;368;p31"/>
          <p:cNvSpPr/>
          <p:nvPr/>
        </p:nvSpPr>
        <p:spPr>
          <a:xfrm>
            <a:off x="7716000" y="4485650"/>
            <a:ext cx="221100" cy="366300"/>
          </a:xfrm>
          <a:prstGeom prst="upArrow">
            <a:avLst>
              <a:gd fmla="val 50000" name="adj1"/>
              <a:gd fmla="val 50000" name="adj2"/>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txBox="1"/>
          <p:nvPr/>
        </p:nvSpPr>
        <p:spPr>
          <a:xfrm>
            <a:off x="7231950" y="4755350"/>
            <a:ext cx="118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Lato"/>
                <a:ea typeface="Lato"/>
                <a:cs typeface="Lato"/>
                <a:sym typeface="Lato"/>
              </a:rPr>
              <a:t>Deliverables</a:t>
            </a:r>
            <a:endParaRPr b="1">
              <a:solidFill>
                <a:schemeClr val="lt1"/>
              </a:solidFill>
              <a:latin typeface="Lato"/>
              <a:ea typeface="Lato"/>
              <a:cs typeface="Lato"/>
              <a:sym typeface="Lato"/>
            </a:endParaRPr>
          </a:p>
        </p:txBody>
      </p:sp>
      <p:cxnSp>
        <p:nvCxnSpPr>
          <p:cNvPr id="370" name="Google Shape;370;p31"/>
          <p:cNvCxnSpPr>
            <a:stCxn id="362" idx="0"/>
            <a:endCxn id="366" idx="1"/>
          </p:cNvCxnSpPr>
          <p:nvPr/>
        </p:nvCxnSpPr>
        <p:spPr>
          <a:xfrm>
            <a:off x="6229200" y="2723975"/>
            <a:ext cx="1002900" cy="0"/>
          </a:xfrm>
          <a:prstGeom prst="straightConnector1">
            <a:avLst/>
          </a:prstGeom>
          <a:noFill/>
          <a:ln cap="flat" cmpd="sng" w="9525">
            <a:solidFill>
              <a:schemeClr val="dk2"/>
            </a:solidFill>
            <a:prstDash val="solid"/>
            <a:round/>
            <a:headEnd len="med" w="med" type="none"/>
            <a:tailEnd len="med" w="med" type="triangle"/>
          </a:ln>
        </p:spPr>
      </p:cxnSp>
      <p:cxnSp>
        <p:nvCxnSpPr>
          <p:cNvPr id="371" name="Google Shape;371;p31"/>
          <p:cNvCxnSpPr>
            <a:stCxn id="363" idx="0"/>
            <a:endCxn id="367" idx="1"/>
          </p:cNvCxnSpPr>
          <p:nvPr/>
        </p:nvCxnSpPr>
        <p:spPr>
          <a:xfrm flipH="1" rot="10800000">
            <a:off x="6229200" y="3368300"/>
            <a:ext cx="1002900" cy="10500"/>
          </a:xfrm>
          <a:prstGeom prst="straightConnector1">
            <a:avLst/>
          </a:prstGeom>
          <a:noFill/>
          <a:ln cap="flat" cmpd="sng" w="9525">
            <a:solidFill>
              <a:schemeClr val="dk2"/>
            </a:solidFill>
            <a:prstDash val="solid"/>
            <a:round/>
            <a:headEnd len="med" w="med" type="none"/>
            <a:tailEnd len="med" w="med" type="triangle"/>
          </a:ln>
        </p:spPr>
      </p:cxnSp>
      <p:sp>
        <p:nvSpPr>
          <p:cNvPr id="372" name="Google Shape;372;p31"/>
          <p:cNvSpPr/>
          <p:nvPr/>
        </p:nvSpPr>
        <p:spPr>
          <a:xfrm>
            <a:off x="7231950" y="3787013"/>
            <a:ext cx="1189200" cy="560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Demo on Individual Text chunks</a:t>
            </a:r>
            <a:endParaRPr sz="1000"/>
          </a:p>
        </p:txBody>
      </p:sp>
      <p:sp>
        <p:nvSpPr>
          <p:cNvPr id="373" name="Google Shape;373;p31"/>
          <p:cNvSpPr/>
          <p:nvPr/>
        </p:nvSpPr>
        <p:spPr>
          <a:xfrm>
            <a:off x="5247475" y="3836675"/>
            <a:ext cx="981600" cy="460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FastAPI</a:t>
            </a:r>
            <a:endParaRPr/>
          </a:p>
        </p:txBody>
      </p:sp>
      <p:cxnSp>
        <p:nvCxnSpPr>
          <p:cNvPr id="374" name="Google Shape;374;p31"/>
          <p:cNvCxnSpPr>
            <a:stCxn id="357" idx="3"/>
            <a:endCxn id="373" idx="1"/>
          </p:cNvCxnSpPr>
          <p:nvPr/>
        </p:nvCxnSpPr>
        <p:spPr>
          <a:xfrm>
            <a:off x="4397250" y="3368450"/>
            <a:ext cx="850200" cy="698700"/>
          </a:xfrm>
          <a:prstGeom prst="straightConnector1">
            <a:avLst/>
          </a:prstGeom>
          <a:noFill/>
          <a:ln cap="flat" cmpd="sng" w="9525">
            <a:solidFill>
              <a:schemeClr val="dk2"/>
            </a:solidFill>
            <a:prstDash val="solid"/>
            <a:round/>
            <a:headEnd len="med" w="med" type="none"/>
            <a:tailEnd len="med" w="med" type="triangle"/>
          </a:ln>
        </p:spPr>
      </p:cxnSp>
      <p:cxnSp>
        <p:nvCxnSpPr>
          <p:cNvPr id="375" name="Google Shape;375;p31"/>
          <p:cNvCxnSpPr>
            <a:stCxn id="373" idx="3"/>
            <a:endCxn id="372" idx="1"/>
          </p:cNvCxnSpPr>
          <p:nvPr/>
        </p:nvCxnSpPr>
        <p:spPr>
          <a:xfrm>
            <a:off x="6229075" y="4067075"/>
            <a:ext cx="1002900" cy="0"/>
          </a:xfrm>
          <a:prstGeom prst="straightConnector1">
            <a:avLst/>
          </a:prstGeom>
          <a:noFill/>
          <a:ln cap="flat" cmpd="sng" w="9525">
            <a:solidFill>
              <a:schemeClr val="dk2"/>
            </a:solidFill>
            <a:prstDash val="solid"/>
            <a:round/>
            <a:headEnd len="med" w="med" type="none"/>
            <a:tailEnd len="med" w="med" type="triangle"/>
          </a:ln>
        </p:spPr>
      </p:cxnSp>
      <p:sp>
        <p:nvSpPr>
          <p:cNvPr id="376" name="Google Shape;376;p31"/>
          <p:cNvSpPr txBox="1"/>
          <p:nvPr/>
        </p:nvSpPr>
        <p:spPr>
          <a:xfrm rot="2389529">
            <a:off x="4381581" y="3630468"/>
            <a:ext cx="663282" cy="400013"/>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lt1"/>
                </a:solidFill>
                <a:latin typeface="Lato"/>
                <a:ea typeface="Lato"/>
                <a:cs typeface="Lato"/>
                <a:sym typeface="Lato"/>
              </a:rPr>
              <a:t>Combined</a:t>
            </a:r>
            <a:endParaRPr sz="700">
              <a:solidFill>
                <a:schemeClr val="lt1"/>
              </a:solidFill>
              <a:latin typeface="Lato"/>
              <a:ea typeface="Lato"/>
              <a:cs typeface="Lato"/>
              <a:sym typeface="Lato"/>
            </a:endParaRPr>
          </a:p>
          <a:p>
            <a:pPr indent="0" lvl="0" marL="0" rtl="0" algn="l">
              <a:spcBef>
                <a:spcPts val="0"/>
              </a:spcBef>
              <a:spcAft>
                <a:spcPts val="0"/>
              </a:spcAft>
              <a:buNone/>
            </a:pPr>
            <a:r>
              <a:rPr lang="en" sz="700">
                <a:solidFill>
                  <a:schemeClr val="lt1"/>
                </a:solidFill>
                <a:latin typeface="Lato"/>
                <a:ea typeface="Lato"/>
                <a:cs typeface="Lato"/>
                <a:sym typeface="Lato"/>
              </a:rPr>
              <a:t>with</a:t>
            </a:r>
            <a:endParaRPr sz="700">
              <a:solidFill>
                <a:schemeClr val="lt1"/>
              </a:solidFill>
              <a:latin typeface="Lato"/>
              <a:ea typeface="Lato"/>
              <a:cs typeface="Lato"/>
              <a:sym typeface="Lato"/>
            </a:endParaRPr>
          </a:p>
        </p:txBody>
      </p:sp>
      <p:sp>
        <p:nvSpPr>
          <p:cNvPr id="377" name="Google Shape;377;p31"/>
          <p:cNvSpPr txBox="1"/>
          <p:nvPr/>
        </p:nvSpPr>
        <p:spPr>
          <a:xfrm rot="-2175792">
            <a:off x="4425847" y="2744932"/>
            <a:ext cx="691299" cy="323239"/>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FFFFFE"/>
                </a:solidFill>
                <a:latin typeface="Lato"/>
                <a:ea typeface="Lato"/>
                <a:cs typeface="Lato"/>
                <a:sym typeface="Lato"/>
              </a:rPr>
              <a:t>inference</a:t>
            </a:r>
            <a:endParaRPr sz="900">
              <a:solidFill>
                <a:srgbClr val="FFFFFE"/>
              </a:solidFill>
              <a:latin typeface="Lato"/>
              <a:ea typeface="Lato"/>
              <a:cs typeface="Lato"/>
              <a:sym typeface="Lato"/>
            </a:endParaRPr>
          </a:p>
        </p:txBody>
      </p:sp>
      <p:sp>
        <p:nvSpPr>
          <p:cNvPr id="378" name="Google Shape;378;p31"/>
          <p:cNvSpPr txBox="1"/>
          <p:nvPr/>
        </p:nvSpPr>
        <p:spPr>
          <a:xfrm>
            <a:off x="4572000" y="3105800"/>
            <a:ext cx="8505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FFFFFE"/>
                </a:solidFill>
                <a:latin typeface="Lato"/>
                <a:ea typeface="Lato"/>
                <a:cs typeface="Lato"/>
                <a:sym typeface="Lato"/>
              </a:rPr>
              <a:t>inference</a:t>
            </a:r>
            <a:endParaRPr sz="900">
              <a:solidFill>
                <a:srgbClr val="FFFFFE"/>
              </a:solidFill>
              <a:latin typeface="Lato"/>
              <a:ea typeface="Lato"/>
              <a:cs typeface="Lato"/>
              <a:sym typeface="Lato"/>
            </a:endParaRPr>
          </a:p>
        </p:txBody>
      </p:sp>
      <p:sp>
        <p:nvSpPr>
          <p:cNvPr id="379" name="Google Shape;379;p31"/>
          <p:cNvSpPr/>
          <p:nvPr/>
        </p:nvSpPr>
        <p:spPr>
          <a:xfrm>
            <a:off x="7797275" y="1499900"/>
            <a:ext cx="470100" cy="262800"/>
          </a:xfrm>
          <a:prstGeom prst="snip1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t>dataset</a:t>
            </a:r>
            <a:endParaRPr sz="600"/>
          </a:p>
        </p:txBody>
      </p:sp>
      <p:sp>
        <p:nvSpPr>
          <p:cNvPr id="380" name="Google Shape;380;p31"/>
          <p:cNvSpPr/>
          <p:nvPr/>
        </p:nvSpPr>
        <p:spPr>
          <a:xfrm>
            <a:off x="7797150" y="1796550"/>
            <a:ext cx="470100" cy="262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t>model</a:t>
            </a:r>
            <a:endParaRPr sz="600"/>
          </a:p>
        </p:txBody>
      </p:sp>
      <p:sp>
        <p:nvSpPr>
          <p:cNvPr id="381" name="Google Shape;381;p31"/>
          <p:cNvSpPr txBox="1"/>
          <p:nvPr/>
        </p:nvSpPr>
        <p:spPr>
          <a:xfrm>
            <a:off x="7797275" y="1264925"/>
            <a:ext cx="4701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solidFill>
                  <a:schemeClr val="lt1"/>
                </a:solidFill>
                <a:latin typeface="Lato"/>
                <a:ea typeface="Lato"/>
                <a:cs typeface="Lato"/>
                <a:sym typeface="Lato"/>
              </a:rPr>
              <a:t>legends:</a:t>
            </a:r>
            <a:endParaRPr sz="600">
              <a:solidFill>
                <a:schemeClr val="lt1"/>
              </a:solidFill>
              <a:latin typeface="Lato"/>
              <a:ea typeface="Lato"/>
              <a:cs typeface="Lato"/>
              <a:sym typeface="Lato"/>
            </a:endParaRPr>
          </a:p>
        </p:txBody>
      </p:sp>
      <p:sp>
        <p:nvSpPr>
          <p:cNvPr id="382" name="Google Shape;382;p31"/>
          <p:cNvSpPr/>
          <p:nvPr/>
        </p:nvSpPr>
        <p:spPr>
          <a:xfrm>
            <a:off x="7707400" y="1265125"/>
            <a:ext cx="656700" cy="914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1"/>
          <p:cNvSpPr/>
          <p:nvPr/>
        </p:nvSpPr>
        <p:spPr>
          <a:xfrm>
            <a:off x="7072775" y="2397400"/>
            <a:ext cx="1407000" cy="20199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 </a:t>
            </a:r>
            <a:endParaRPr/>
          </a:p>
        </p:txBody>
      </p:sp>
      <p:sp>
        <p:nvSpPr>
          <p:cNvPr id="141" name="Google Shape;141;p14"/>
          <p:cNvSpPr txBox="1"/>
          <p:nvPr>
            <p:ph idx="1" type="body"/>
          </p:nvPr>
        </p:nvSpPr>
        <p:spPr>
          <a:xfrm>
            <a:off x="1112475" y="1056225"/>
            <a:ext cx="74871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COVID-19 is evolving (Alpha, Delta, </a:t>
            </a:r>
            <a:r>
              <a:rPr lang="en"/>
              <a:t>Omicron</a:t>
            </a:r>
            <a:r>
              <a:rPr lang="en"/>
              <a:t>), along with public sentiment towards vaccines</a:t>
            </a:r>
            <a:br>
              <a:rPr lang="en"/>
            </a:br>
            <a:endParaRPr/>
          </a:p>
          <a:p>
            <a:pPr indent="-311150" lvl="0" marL="457200" rtl="0" algn="l">
              <a:spcBef>
                <a:spcPts val="0"/>
              </a:spcBef>
              <a:spcAft>
                <a:spcPts val="0"/>
              </a:spcAft>
              <a:buSzPts val="1300"/>
              <a:buChar char="●"/>
            </a:pPr>
            <a:r>
              <a:rPr lang="en"/>
              <a:t>Assessing public sentiment is a key driver of success for:</a:t>
            </a:r>
            <a:br>
              <a:rPr lang="en"/>
            </a:br>
            <a:endParaRPr/>
          </a:p>
          <a:p>
            <a:pPr indent="-298450" lvl="1" marL="914400" rtl="0" algn="l">
              <a:spcBef>
                <a:spcPts val="0"/>
              </a:spcBef>
              <a:spcAft>
                <a:spcPts val="0"/>
              </a:spcAft>
              <a:buSzPts val="1100"/>
              <a:buChar char="○"/>
            </a:pPr>
            <a:r>
              <a:rPr lang="en"/>
              <a:t>Governments</a:t>
            </a:r>
            <a:br>
              <a:rPr lang="en"/>
            </a:br>
            <a:endParaRPr/>
          </a:p>
          <a:p>
            <a:pPr indent="-298450" lvl="1" marL="914400" rtl="0" algn="l">
              <a:spcBef>
                <a:spcPts val="0"/>
              </a:spcBef>
              <a:spcAft>
                <a:spcPts val="0"/>
              </a:spcAft>
              <a:buSzPts val="1100"/>
              <a:buChar char="○"/>
            </a:pPr>
            <a:r>
              <a:rPr lang="en"/>
              <a:t>Global Health Organizations</a:t>
            </a:r>
            <a:br>
              <a:rPr lang="en"/>
            </a:br>
            <a:endParaRPr/>
          </a:p>
          <a:p>
            <a:pPr indent="-298450" lvl="1" marL="914400" rtl="0" algn="l">
              <a:spcBef>
                <a:spcPts val="0"/>
              </a:spcBef>
              <a:spcAft>
                <a:spcPts val="0"/>
              </a:spcAft>
              <a:buSzPts val="1100"/>
              <a:buChar char="○"/>
            </a:pPr>
            <a:r>
              <a:rPr lang="en"/>
              <a:t>Medical Professionals</a:t>
            </a:r>
            <a:endParaRPr/>
          </a:p>
        </p:txBody>
      </p:sp>
      <p:grpSp>
        <p:nvGrpSpPr>
          <p:cNvPr id="142" name="Google Shape;142;p14"/>
          <p:cNvGrpSpPr/>
          <p:nvPr/>
        </p:nvGrpSpPr>
        <p:grpSpPr>
          <a:xfrm>
            <a:off x="4623825" y="2447600"/>
            <a:ext cx="6997675" cy="2636725"/>
            <a:chOff x="4613950" y="2403175"/>
            <a:chExt cx="6997675" cy="2636725"/>
          </a:xfrm>
        </p:grpSpPr>
        <p:pic>
          <p:nvPicPr>
            <p:cNvPr id="143" name="Google Shape;143;p14"/>
            <p:cNvPicPr preferRelativeResize="0"/>
            <p:nvPr/>
          </p:nvPicPr>
          <p:blipFill rotWithShape="1">
            <a:blip r:embed="rId3">
              <a:alphaModFix/>
            </a:blip>
            <a:srcRect b="23308" l="23023" r="28374" t="25430"/>
            <a:stretch/>
          </p:blipFill>
          <p:spPr>
            <a:xfrm>
              <a:off x="4613950" y="2403175"/>
              <a:ext cx="4444526" cy="2636725"/>
            </a:xfrm>
            <a:prstGeom prst="rect">
              <a:avLst/>
            </a:prstGeom>
            <a:noFill/>
            <a:ln>
              <a:noFill/>
            </a:ln>
          </p:spPr>
        </p:pic>
        <p:sp>
          <p:nvSpPr>
            <p:cNvPr id="144" name="Google Shape;144;p14"/>
            <p:cNvSpPr txBox="1"/>
            <p:nvPr/>
          </p:nvSpPr>
          <p:spPr>
            <a:xfrm>
              <a:off x="7348925" y="265685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76A5AF"/>
                  </a:solidFill>
                  <a:latin typeface="Lato"/>
                  <a:ea typeface="Lato"/>
                  <a:cs typeface="Lato"/>
                  <a:sym typeface="Lato"/>
                </a:rPr>
                <a:t>Delta</a:t>
              </a:r>
              <a:endParaRPr b="1">
                <a:solidFill>
                  <a:srgbClr val="76A5AF"/>
                </a:solidFill>
                <a:latin typeface="Lato"/>
                <a:ea typeface="Lato"/>
                <a:cs typeface="Lato"/>
                <a:sym typeface="Lato"/>
              </a:endParaRPr>
            </a:p>
          </p:txBody>
        </p:sp>
        <p:sp>
          <p:nvSpPr>
            <p:cNvPr id="145" name="Google Shape;145;p14"/>
            <p:cNvSpPr txBox="1"/>
            <p:nvPr/>
          </p:nvSpPr>
          <p:spPr>
            <a:xfrm>
              <a:off x="6006400" y="334210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0B5394"/>
                  </a:solidFill>
                  <a:latin typeface="Lato"/>
                  <a:ea typeface="Lato"/>
                  <a:cs typeface="Lato"/>
                  <a:sym typeface="Lato"/>
                </a:rPr>
                <a:t>Alpha</a:t>
              </a:r>
              <a:endParaRPr b="1">
                <a:solidFill>
                  <a:srgbClr val="0B5394"/>
                </a:solidFill>
                <a:latin typeface="Lato"/>
                <a:ea typeface="Lato"/>
                <a:cs typeface="Lato"/>
                <a:sym typeface="Lato"/>
              </a:endParaRPr>
            </a:p>
          </p:txBody>
        </p:sp>
        <p:cxnSp>
          <p:nvCxnSpPr>
            <p:cNvPr id="146" name="Google Shape;146;p14"/>
            <p:cNvCxnSpPr/>
            <p:nvPr/>
          </p:nvCxnSpPr>
          <p:spPr>
            <a:xfrm>
              <a:off x="7718950" y="2945475"/>
              <a:ext cx="251700" cy="355200"/>
            </a:xfrm>
            <a:prstGeom prst="straightConnector1">
              <a:avLst/>
            </a:prstGeom>
            <a:noFill/>
            <a:ln cap="flat" cmpd="sng" w="19050">
              <a:solidFill>
                <a:srgbClr val="76A5AF"/>
              </a:solidFill>
              <a:prstDash val="solid"/>
              <a:round/>
              <a:headEnd len="med" w="med" type="none"/>
              <a:tailEnd len="med" w="med" type="triangle"/>
            </a:ln>
          </p:spPr>
        </p:cxnSp>
        <p:cxnSp>
          <p:nvCxnSpPr>
            <p:cNvPr id="147" name="Google Shape;147;p14"/>
            <p:cNvCxnSpPr/>
            <p:nvPr/>
          </p:nvCxnSpPr>
          <p:spPr>
            <a:xfrm>
              <a:off x="6509625" y="3667725"/>
              <a:ext cx="251700" cy="355200"/>
            </a:xfrm>
            <a:prstGeom prst="straightConnector1">
              <a:avLst/>
            </a:prstGeom>
            <a:noFill/>
            <a:ln cap="flat" cmpd="sng" w="19050">
              <a:solidFill>
                <a:srgbClr val="3C78D8"/>
              </a:solidFill>
              <a:prstDash val="solid"/>
              <a:round/>
              <a:headEnd len="med" w="med" type="none"/>
              <a:tailEnd len="med" w="med" type="triangle"/>
            </a:ln>
          </p:spPr>
        </p:cxnSp>
      </p:grpSp>
      <p:sp>
        <p:nvSpPr>
          <p:cNvPr id="148" name="Google Shape;148;p14"/>
          <p:cNvSpPr txBox="1"/>
          <p:nvPr>
            <p:ph idx="1" type="body"/>
          </p:nvPr>
        </p:nvSpPr>
        <p:spPr>
          <a:xfrm>
            <a:off x="429275" y="3322875"/>
            <a:ext cx="3759600" cy="1998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600"/>
              <a:t>“Spreading this information can strongly </a:t>
            </a:r>
            <a:r>
              <a:rPr lang="en" sz="1600" u="sng"/>
              <a:t>influence people’s behavior</a:t>
            </a:r>
            <a:r>
              <a:rPr lang="en" sz="1600"/>
              <a:t> and </a:t>
            </a:r>
            <a:r>
              <a:rPr lang="en" sz="1600" u="sng"/>
              <a:t>alter the effectiveness of the countermeasures</a:t>
            </a:r>
            <a:r>
              <a:rPr lang="en" sz="1600"/>
              <a:t> deployed by governments”</a:t>
            </a:r>
            <a:endParaRPr sz="1600"/>
          </a:p>
          <a:p>
            <a:pPr indent="-330200" lvl="0" marL="457200" rtl="0" algn="ctr">
              <a:spcBef>
                <a:spcPts val="1200"/>
              </a:spcBef>
              <a:spcAft>
                <a:spcPts val="0"/>
              </a:spcAft>
              <a:buSzPts val="1600"/>
              <a:buChar char="-"/>
            </a:pPr>
            <a:r>
              <a:rPr lang="en" sz="1600"/>
              <a:t>Cinelli, 2020</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32"/>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TRAINING AND EVALUATION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BERT BASE UNCASED</a:t>
            </a:r>
            <a:endParaRPr/>
          </a:p>
        </p:txBody>
      </p:sp>
      <p:sp>
        <p:nvSpPr>
          <p:cNvPr id="394" name="Google Shape;394;p33"/>
          <p:cNvSpPr txBox="1"/>
          <p:nvPr>
            <p:ph idx="1" type="body"/>
          </p:nvPr>
        </p:nvSpPr>
        <p:spPr>
          <a:xfrm>
            <a:off x="1297500" y="1307850"/>
            <a:ext cx="2532600" cy="966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Batch Size: 32</a:t>
            </a:r>
            <a:endParaRPr/>
          </a:p>
          <a:p>
            <a:pPr indent="-311150" lvl="0" marL="457200" rtl="0" algn="l">
              <a:spcBef>
                <a:spcPts val="0"/>
              </a:spcBef>
              <a:spcAft>
                <a:spcPts val="0"/>
              </a:spcAft>
              <a:buSzPts val="1300"/>
              <a:buChar char="●"/>
            </a:pPr>
            <a:r>
              <a:rPr lang="en"/>
              <a:t>Epochs : 6</a:t>
            </a:r>
            <a:endParaRPr/>
          </a:p>
          <a:p>
            <a:pPr indent="-311150" lvl="0" marL="457200" rtl="0" algn="l">
              <a:spcBef>
                <a:spcPts val="0"/>
              </a:spcBef>
              <a:spcAft>
                <a:spcPts val="0"/>
              </a:spcAft>
              <a:buSzPts val="1300"/>
              <a:buChar char="●"/>
            </a:pPr>
            <a:r>
              <a:rPr lang="en"/>
              <a:t>Learning Rate: 3e-5</a:t>
            </a:r>
            <a:endParaRPr/>
          </a:p>
        </p:txBody>
      </p:sp>
      <p:graphicFrame>
        <p:nvGraphicFramePr>
          <p:cNvPr id="395" name="Google Shape;395;p33"/>
          <p:cNvGraphicFramePr/>
          <p:nvPr/>
        </p:nvGraphicFramePr>
        <p:xfrm>
          <a:off x="1034850" y="2623525"/>
          <a:ext cx="3000000" cy="3000000"/>
        </p:xfrm>
        <a:graphic>
          <a:graphicData uri="http://schemas.openxmlformats.org/drawingml/2006/table">
            <a:tbl>
              <a:tblPr>
                <a:noFill/>
                <a:tableStyleId>{6493B0D6-0BB2-477F-8861-34E509D9F9E4}</a:tableStyleId>
              </a:tblPr>
              <a:tblGrid>
                <a:gridCol w="1574125"/>
                <a:gridCol w="1037050"/>
                <a:gridCol w="1037000"/>
                <a:gridCol w="1096350"/>
                <a:gridCol w="1028550"/>
                <a:gridCol w="1528475"/>
              </a:tblGrid>
              <a:tr h="381000">
                <a:tc>
                  <a:txBody>
                    <a:bodyPr/>
                    <a:lstStyle/>
                    <a:p>
                      <a:pPr indent="0" lvl="0" marL="0" rtl="0" algn="ctr">
                        <a:spcBef>
                          <a:spcPts val="0"/>
                        </a:spcBef>
                        <a:spcAft>
                          <a:spcPts val="0"/>
                        </a:spcAft>
                        <a:buNone/>
                      </a:pPr>
                      <a:r>
                        <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Fear</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Anger</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Happiness</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Sadness</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No </a:t>
                      </a:r>
                      <a:r>
                        <a:rPr lang="en" sz="1100">
                          <a:solidFill>
                            <a:srgbClr val="FFFFFE"/>
                          </a:solidFill>
                        </a:rPr>
                        <a:t>Specific</a:t>
                      </a:r>
                      <a:r>
                        <a:rPr lang="en" sz="1100">
                          <a:solidFill>
                            <a:srgbClr val="FFFFFE"/>
                          </a:solidFill>
                        </a:rPr>
                        <a:t> Emotion</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rgbClr val="FFFFFE"/>
                          </a:solidFill>
                        </a:rPr>
                        <a:t>Fear</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31167</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2966</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354</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2491</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4171</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rgbClr val="FFFFFE"/>
                          </a:solidFill>
                        </a:rPr>
                        <a:t>Anger</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5068</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27336</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414</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3968</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3646</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rgbClr val="FFFFFE"/>
                          </a:solidFill>
                        </a:rPr>
                        <a:t>Happiness</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454</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522</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34854</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976</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8438</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rgbClr val="FFFFFE"/>
                          </a:solidFill>
                        </a:rPr>
                        <a:t>Sadness</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2835</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2075</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661</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35313</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2171</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rgbClr val="FFFFFE"/>
                          </a:solidFill>
                        </a:rPr>
                        <a:t>No </a:t>
                      </a:r>
                      <a:r>
                        <a:rPr lang="en" sz="1100">
                          <a:solidFill>
                            <a:srgbClr val="FFFFFE"/>
                          </a:solidFill>
                        </a:rPr>
                        <a:t>Specific</a:t>
                      </a:r>
                      <a:r>
                        <a:rPr lang="en" sz="1100">
                          <a:solidFill>
                            <a:srgbClr val="FFFFFE"/>
                          </a:solidFill>
                        </a:rPr>
                        <a:t> Emotion</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5236</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4113</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7539</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4273</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rgbClr val="FFFFFE"/>
                          </a:solidFill>
                        </a:rPr>
                        <a:t>22887</a:t>
                      </a:r>
                      <a:endParaRPr sz="1100">
                        <a:solidFill>
                          <a:srgbClr val="FFFFFE"/>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bl>
          </a:graphicData>
        </a:graphic>
      </p:graphicFrame>
      <p:sp>
        <p:nvSpPr>
          <p:cNvPr id="396" name="Google Shape;396;p33"/>
          <p:cNvSpPr txBox="1"/>
          <p:nvPr>
            <p:ph idx="1" type="body"/>
          </p:nvPr>
        </p:nvSpPr>
        <p:spPr>
          <a:xfrm>
            <a:off x="5051200" y="1307850"/>
            <a:ext cx="3058200" cy="966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Training Loss : 0.73555</a:t>
            </a:r>
            <a:endParaRPr/>
          </a:p>
          <a:p>
            <a:pPr indent="-311150" lvl="0" marL="457200" rtl="0" algn="l">
              <a:spcBef>
                <a:spcPts val="0"/>
              </a:spcBef>
              <a:spcAft>
                <a:spcPts val="0"/>
              </a:spcAft>
              <a:buSzPts val="1300"/>
              <a:buChar char="●"/>
            </a:pPr>
            <a:r>
              <a:rPr lang="en"/>
              <a:t>Training F1 Score : 0.70361</a:t>
            </a:r>
            <a:endParaRPr/>
          </a:p>
          <a:p>
            <a:pPr indent="-311150" lvl="0" marL="457200" rtl="0" algn="l">
              <a:spcBef>
                <a:spcPts val="0"/>
              </a:spcBef>
              <a:spcAft>
                <a:spcPts val="0"/>
              </a:spcAft>
              <a:buSzPts val="1300"/>
              <a:buChar char="●"/>
            </a:pPr>
            <a:r>
              <a:rPr lang="en"/>
              <a:t>Training Accuracy : 0.70515</a:t>
            </a:r>
            <a:endParaRPr/>
          </a:p>
        </p:txBody>
      </p:sp>
      <p:sp>
        <p:nvSpPr>
          <p:cNvPr id="397" name="Google Shape;397;p33"/>
          <p:cNvSpPr/>
          <p:nvPr/>
        </p:nvSpPr>
        <p:spPr>
          <a:xfrm>
            <a:off x="6807925" y="3766525"/>
            <a:ext cx="15285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3"/>
          <p:cNvSpPr/>
          <p:nvPr/>
        </p:nvSpPr>
        <p:spPr>
          <a:xfrm>
            <a:off x="4683025" y="4528525"/>
            <a:ext cx="10965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7"/>
                                        </p:tgtEl>
                                        <p:attrNameLst>
                                          <p:attrName>style.visibility</p:attrName>
                                        </p:attrNameLst>
                                      </p:cBhvr>
                                      <p:to>
                                        <p:strVal val="visible"/>
                                      </p:to>
                                    </p:set>
                                    <p:animEffect filter="fade" transition="in">
                                      <p:cBhvr>
                                        <p:cTn dur="1000"/>
                                        <p:tgtEl>
                                          <p:spTgt spid="397"/>
                                        </p:tgtEl>
                                      </p:cBhvr>
                                    </p:animEffect>
                                  </p:childTnLst>
                                </p:cTn>
                              </p:par>
                              <p:par>
                                <p:cTn fill="hold" nodeType="withEffect" presetClass="entr" presetID="10" presetSubtype="0">
                                  <p:stCondLst>
                                    <p:cond delay="0"/>
                                  </p:stCondLst>
                                  <p:childTnLst>
                                    <p:set>
                                      <p:cBhvr>
                                        <p:cTn dur="1" fill="hold">
                                          <p:stCondLst>
                                            <p:cond delay="0"/>
                                          </p:stCondLst>
                                        </p:cTn>
                                        <p:tgtEl>
                                          <p:spTgt spid="398"/>
                                        </p:tgtEl>
                                        <p:attrNameLst>
                                          <p:attrName>style.visibility</p:attrName>
                                        </p:attrNameLst>
                                      </p:cBhvr>
                                      <p:to>
                                        <p:strVal val="visible"/>
                                      </p:to>
                                    </p:set>
                                    <p:animEffect filter="fade" transition="in">
                                      <p:cBhvr>
                                        <p:cTn dur="1000"/>
                                        <p:tgtEl>
                                          <p:spTgt spid="3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BERT BASE UNCASED EVALUATION</a:t>
            </a:r>
            <a:endParaRPr/>
          </a:p>
        </p:txBody>
      </p:sp>
      <p:graphicFrame>
        <p:nvGraphicFramePr>
          <p:cNvPr id="404" name="Google Shape;404;p34"/>
          <p:cNvGraphicFramePr/>
          <p:nvPr/>
        </p:nvGraphicFramePr>
        <p:xfrm>
          <a:off x="1034850" y="2623525"/>
          <a:ext cx="3000000" cy="3000000"/>
        </p:xfrm>
        <a:graphic>
          <a:graphicData uri="http://schemas.openxmlformats.org/drawingml/2006/table">
            <a:tbl>
              <a:tblPr>
                <a:noFill/>
                <a:tableStyleId>{6493B0D6-0BB2-477F-8861-34E509D9F9E4}</a:tableStyleId>
              </a:tblPr>
              <a:tblGrid>
                <a:gridCol w="1574125"/>
                <a:gridCol w="1037050"/>
                <a:gridCol w="1037000"/>
                <a:gridCol w="1096350"/>
                <a:gridCol w="1028550"/>
                <a:gridCol w="1528475"/>
              </a:tblGrid>
              <a:tr h="381000">
                <a:tc>
                  <a:txBody>
                    <a:bodyPr/>
                    <a:lstStyle/>
                    <a:p>
                      <a:pPr indent="0" lvl="0" marL="0" rtl="0" algn="ctr">
                        <a:spcBef>
                          <a:spcPts val="0"/>
                        </a:spcBef>
                        <a:spcAft>
                          <a:spcPts val="0"/>
                        </a:spcAft>
                        <a:buNone/>
                      </a:pPr>
                      <a:r>
                        <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Fear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Anger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Happiness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Sadness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No Specific Emotion</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Fear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3394</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365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59</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411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513</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Anger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577</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2776</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54</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485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425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Happiness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64</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90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3687</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147</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983</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Sadness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319</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250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102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3851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291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No Specific Emotion</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659</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512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931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522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2405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bl>
          </a:graphicData>
        </a:graphic>
      </p:graphicFrame>
      <p:sp>
        <p:nvSpPr>
          <p:cNvPr id="405" name="Google Shape;405;p34"/>
          <p:cNvSpPr txBox="1"/>
          <p:nvPr>
            <p:ph idx="1" type="body"/>
          </p:nvPr>
        </p:nvSpPr>
        <p:spPr>
          <a:xfrm>
            <a:off x="1297500" y="1307850"/>
            <a:ext cx="3058200" cy="966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Testing Loss : 0.79672</a:t>
            </a:r>
            <a:endParaRPr/>
          </a:p>
          <a:p>
            <a:pPr indent="-311150" lvl="0" marL="457200" rtl="0" algn="l">
              <a:spcBef>
                <a:spcPts val="0"/>
              </a:spcBef>
              <a:spcAft>
                <a:spcPts val="0"/>
              </a:spcAft>
              <a:buSzPts val="1300"/>
              <a:buChar char="●"/>
            </a:pPr>
            <a:r>
              <a:rPr lang="en"/>
              <a:t>Testing F1 Score : 0.67327</a:t>
            </a:r>
            <a:endParaRPr/>
          </a:p>
          <a:p>
            <a:pPr indent="-311150" lvl="0" marL="457200" rtl="0" algn="l">
              <a:spcBef>
                <a:spcPts val="0"/>
              </a:spcBef>
              <a:spcAft>
                <a:spcPts val="0"/>
              </a:spcAft>
              <a:buSzPts val="1300"/>
              <a:buChar char="●"/>
            </a:pPr>
            <a:r>
              <a:rPr lang="en"/>
              <a:t>Testing Accuracy : 0.67472</a:t>
            </a:r>
            <a:endParaRPr/>
          </a:p>
        </p:txBody>
      </p:sp>
      <p:sp>
        <p:nvSpPr>
          <p:cNvPr id="406" name="Google Shape;406;p34"/>
          <p:cNvSpPr/>
          <p:nvPr/>
        </p:nvSpPr>
        <p:spPr>
          <a:xfrm>
            <a:off x="6807925" y="3766525"/>
            <a:ext cx="15285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4"/>
          <p:cNvSpPr/>
          <p:nvPr/>
        </p:nvSpPr>
        <p:spPr>
          <a:xfrm>
            <a:off x="4683025" y="4528525"/>
            <a:ext cx="10965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4"/>
          <p:cNvSpPr txBox="1"/>
          <p:nvPr>
            <p:ph idx="1" type="body"/>
          </p:nvPr>
        </p:nvSpPr>
        <p:spPr>
          <a:xfrm>
            <a:off x="5278225" y="1307850"/>
            <a:ext cx="3058200" cy="966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Preprocessing</a:t>
            </a:r>
            <a:r>
              <a:rPr lang="en"/>
              <a:t> and Cleaning had minimal impact on the accuracy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6"/>
                                        </p:tgtEl>
                                        <p:attrNameLst>
                                          <p:attrName>style.visibility</p:attrName>
                                        </p:attrNameLst>
                                      </p:cBhvr>
                                      <p:to>
                                        <p:strVal val="visible"/>
                                      </p:to>
                                    </p:set>
                                    <p:animEffect filter="fade" transition="in">
                                      <p:cBhvr>
                                        <p:cTn dur="1000"/>
                                        <p:tgtEl>
                                          <p:spTgt spid="406"/>
                                        </p:tgtEl>
                                      </p:cBhvr>
                                    </p:animEffect>
                                  </p:childTnLst>
                                </p:cTn>
                              </p:par>
                              <p:par>
                                <p:cTn fill="hold" nodeType="withEffect" presetClass="entr" presetID="10" presetSubtype="0">
                                  <p:stCondLst>
                                    <p:cond delay="0"/>
                                  </p:stCondLst>
                                  <p:childTnLst>
                                    <p:set>
                                      <p:cBhvr>
                                        <p:cTn dur="1" fill="hold">
                                          <p:stCondLst>
                                            <p:cond delay="0"/>
                                          </p:stCondLst>
                                        </p:cTn>
                                        <p:tgtEl>
                                          <p:spTgt spid="407"/>
                                        </p:tgtEl>
                                        <p:attrNameLst>
                                          <p:attrName>style.visibility</p:attrName>
                                        </p:attrNameLst>
                                      </p:cBhvr>
                                      <p:to>
                                        <p:strVal val="visible"/>
                                      </p:to>
                                    </p:set>
                                    <p:animEffect filter="fade" transition="in">
                                      <p:cBhvr>
                                        <p:cTn dur="1000"/>
                                        <p:tgtEl>
                                          <p:spTgt spid="4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gtEl>
                                        <p:attrNameLst>
                                          <p:attrName>style.visibility</p:attrName>
                                        </p:attrNameLst>
                                      </p:cBhvr>
                                      <p:to>
                                        <p:strVal val="visible"/>
                                      </p:to>
                                    </p:set>
                                    <p:animEffect filter="fade" transition="in">
                                      <p:cBhvr>
                                        <p:cTn dur="1000"/>
                                        <p:tgtEl>
                                          <p:spTgt spid="4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BERT BASE CASED</a:t>
            </a:r>
            <a:endParaRPr/>
          </a:p>
        </p:txBody>
      </p:sp>
      <p:sp>
        <p:nvSpPr>
          <p:cNvPr id="414" name="Google Shape;414;p35"/>
          <p:cNvSpPr txBox="1"/>
          <p:nvPr>
            <p:ph idx="1" type="body"/>
          </p:nvPr>
        </p:nvSpPr>
        <p:spPr>
          <a:xfrm>
            <a:off x="1297500" y="1307850"/>
            <a:ext cx="2532600" cy="966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Batch Size: 32</a:t>
            </a:r>
            <a:endParaRPr/>
          </a:p>
          <a:p>
            <a:pPr indent="-311150" lvl="0" marL="457200" rtl="0" algn="l">
              <a:spcBef>
                <a:spcPts val="0"/>
              </a:spcBef>
              <a:spcAft>
                <a:spcPts val="0"/>
              </a:spcAft>
              <a:buSzPts val="1300"/>
              <a:buChar char="●"/>
            </a:pPr>
            <a:r>
              <a:rPr lang="en"/>
              <a:t>Epochs : 6</a:t>
            </a:r>
            <a:endParaRPr/>
          </a:p>
          <a:p>
            <a:pPr indent="-311150" lvl="0" marL="457200" rtl="0" algn="l">
              <a:spcBef>
                <a:spcPts val="0"/>
              </a:spcBef>
              <a:spcAft>
                <a:spcPts val="0"/>
              </a:spcAft>
              <a:buSzPts val="1300"/>
              <a:buChar char="●"/>
            </a:pPr>
            <a:r>
              <a:rPr lang="en"/>
              <a:t>Learning Rate: 3e-5</a:t>
            </a:r>
            <a:endParaRPr/>
          </a:p>
        </p:txBody>
      </p:sp>
      <p:graphicFrame>
        <p:nvGraphicFramePr>
          <p:cNvPr id="415" name="Google Shape;415;p35"/>
          <p:cNvGraphicFramePr/>
          <p:nvPr/>
        </p:nvGraphicFramePr>
        <p:xfrm>
          <a:off x="1034850" y="2623525"/>
          <a:ext cx="3000000" cy="3000000"/>
        </p:xfrm>
        <a:graphic>
          <a:graphicData uri="http://schemas.openxmlformats.org/drawingml/2006/table">
            <a:tbl>
              <a:tblPr>
                <a:noFill/>
                <a:tableStyleId>{6493B0D6-0BB2-477F-8861-34E509D9F9E4}</a:tableStyleId>
              </a:tblPr>
              <a:tblGrid>
                <a:gridCol w="1574125"/>
                <a:gridCol w="1037050"/>
                <a:gridCol w="1037000"/>
                <a:gridCol w="1096350"/>
                <a:gridCol w="1028550"/>
                <a:gridCol w="1528475"/>
              </a:tblGrid>
              <a:tr h="381000">
                <a:tc>
                  <a:txBody>
                    <a:bodyPr/>
                    <a:lstStyle/>
                    <a:p>
                      <a:pPr indent="0" lvl="0" marL="0" rtl="0" algn="ctr">
                        <a:spcBef>
                          <a:spcPts val="0"/>
                        </a:spcBef>
                        <a:spcAft>
                          <a:spcPts val="0"/>
                        </a:spcAft>
                        <a:buNone/>
                      </a:pPr>
                      <a:r>
                        <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Fear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Anger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Happiness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Sadness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No Specific Emotion</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Fear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32893</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2322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175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3107</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3552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Anger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3972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29448</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289</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3557</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3166</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Happiness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207</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305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37462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635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6635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Sadness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1775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1342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380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37971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1557</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No Specific Emotion</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3765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3231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6936</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3580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26536</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bl>
          </a:graphicData>
        </a:graphic>
      </p:graphicFrame>
      <p:sp>
        <p:nvSpPr>
          <p:cNvPr id="416" name="Google Shape;416;p35"/>
          <p:cNvSpPr txBox="1"/>
          <p:nvPr>
            <p:ph idx="1" type="body"/>
          </p:nvPr>
        </p:nvSpPr>
        <p:spPr>
          <a:xfrm>
            <a:off x="5051200" y="1307850"/>
            <a:ext cx="3058200" cy="966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Training Loss : 0.6111</a:t>
            </a:r>
            <a:endParaRPr/>
          </a:p>
          <a:p>
            <a:pPr indent="-311150" lvl="0" marL="457200" rtl="0" algn="l">
              <a:spcBef>
                <a:spcPts val="0"/>
              </a:spcBef>
              <a:spcAft>
                <a:spcPts val="0"/>
              </a:spcAft>
              <a:buSzPts val="1300"/>
              <a:buChar char="●"/>
            </a:pPr>
            <a:r>
              <a:rPr lang="en"/>
              <a:t>Training F1 Score : 0.76286</a:t>
            </a:r>
            <a:endParaRPr/>
          </a:p>
          <a:p>
            <a:pPr indent="-311150" lvl="0" marL="457200" rtl="0" algn="l">
              <a:spcBef>
                <a:spcPts val="0"/>
              </a:spcBef>
              <a:spcAft>
                <a:spcPts val="0"/>
              </a:spcAft>
              <a:buSzPts val="1300"/>
              <a:buChar char="●"/>
            </a:pPr>
            <a:r>
              <a:rPr lang="en"/>
              <a:t>Training Accuracy : 0.76449</a:t>
            </a:r>
            <a:endParaRPr/>
          </a:p>
        </p:txBody>
      </p:sp>
      <p:sp>
        <p:nvSpPr>
          <p:cNvPr id="417" name="Google Shape;417;p35"/>
          <p:cNvSpPr/>
          <p:nvPr/>
        </p:nvSpPr>
        <p:spPr>
          <a:xfrm>
            <a:off x="6807925" y="3766525"/>
            <a:ext cx="15285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5"/>
          <p:cNvSpPr/>
          <p:nvPr/>
        </p:nvSpPr>
        <p:spPr>
          <a:xfrm>
            <a:off x="4683025" y="4528525"/>
            <a:ext cx="10965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gtEl>
                                        <p:attrNameLst>
                                          <p:attrName>style.visibility</p:attrName>
                                        </p:attrNameLst>
                                      </p:cBhvr>
                                      <p:to>
                                        <p:strVal val="visible"/>
                                      </p:to>
                                    </p:set>
                                    <p:animEffect filter="fade" transition="in">
                                      <p:cBhvr>
                                        <p:cTn dur="1000"/>
                                        <p:tgtEl>
                                          <p:spTgt spid="417"/>
                                        </p:tgtEl>
                                      </p:cBhvr>
                                    </p:animEffect>
                                  </p:childTnLst>
                                </p:cTn>
                              </p:par>
                              <p:par>
                                <p:cTn fill="hold" nodeType="withEffect" presetClass="entr" presetID="10" presetSubtype="0">
                                  <p:stCondLst>
                                    <p:cond delay="0"/>
                                  </p:stCondLst>
                                  <p:childTnLst>
                                    <p:set>
                                      <p:cBhvr>
                                        <p:cTn dur="1" fill="hold">
                                          <p:stCondLst>
                                            <p:cond delay="0"/>
                                          </p:stCondLst>
                                        </p:cTn>
                                        <p:tgtEl>
                                          <p:spTgt spid="418"/>
                                        </p:tgtEl>
                                        <p:attrNameLst>
                                          <p:attrName>style.visibility</p:attrName>
                                        </p:attrNameLst>
                                      </p:cBhvr>
                                      <p:to>
                                        <p:strVal val="visible"/>
                                      </p:to>
                                    </p:set>
                                    <p:animEffect filter="fade" transition="in">
                                      <p:cBhvr>
                                        <p:cTn dur="1000"/>
                                        <p:tgtEl>
                                          <p:spTgt spid="4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3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BERT BASE CASED EVALUATION</a:t>
            </a:r>
            <a:endParaRPr/>
          </a:p>
        </p:txBody>
      </p:sp>
      <p:graphicFrame>
        <p:nvGraphicFramePr>
          <p:cNvPr id="424" name="Google Shape;424;p36"/>
          <p:cNvGraphicFramePr/>
          <p:nvPr/>
        </p:nvGraphicFramePr>
        <p:xfrm>
          <a:off x="1034850" y="2623525"/>
          <a:ext cx="3000000" cy="3000000"/>
        </p:xfrm>
        <a:graphic>
          <a:graphicData uri="http://schemas.openxmlformats.org/drawingml/2006/table">
            <a:tbl>
              <a:tblPr>
                <a:noFill/>
                <a:tableStyleId>{6493B0D6-0BB2-477F-8861-34E509D9F9E4}</a:tableStyleId>
              </a:tblPr>
              <a:tblGrid>
                <a:gridCol w="1574125"/>
                <a:gridCol w="1037050"/>
                <a:gridCol w="1037000"/>
                <a:gridCol w="1096350"/>
                <a:gridCol w="1028550"/>
                <a:gridCol w="1528475"/>
              </a:tblGrid>
              <a:tr h="381000">
                <a:tc>
                  <a:txBody>
                    <a:bodyPr/>
                    <a:lstStyle/>
                    <a:p>
                      <a:pPr indent="0" lvl="0" marL="0" rtl="0" algn="ctr">
                        <a:spcBef>
                          <a:spcPts val="0"/>
                        </a:spcBef>
                        <a:spcAft>
                          <a:spcPts val="0"/>
                        </a:spcAft>
                        <a:buNone/>
                      </a:pPr>
                      <a:r>
                        <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Fear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Anger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Happiness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Sadness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No Specific Emotion</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Fear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3390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359</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45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417</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531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Anger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537</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2753</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68</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511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448</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Happiness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46</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72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3717</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152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980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Sadness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283</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255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94</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3910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280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No Specific Emotion</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542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472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944</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503</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2568</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bl>
          </a:graphicData>
        </a:graphic>
      </p:graphicFrame>
      <p:sp>
        <p:nvSpPr>
          <p:cNvPr id="425" name="Google Shape;425;p36"/>
          <p:cNvSpPr txBox="1"/>
          <p:nvPr>
            <p:ph idx="1" type="body"/>
          </p:nvPr>
        </p:nvSpPr>
        <p:spPr>
          <a:xfrm>
            <a:off x="1297500" y="1307850"/>
            <a:ext cx="3058200" cy="966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Testing Loss : 0.77055</a:t>
            </a:r>
            <a:endParaRPr/>
          </a:p>
          <a:p>
            <a:pPr indent="-311150" lvl="0" marL="457200" rtl="0" algn="l">
              <a:spcBef>
                <a:spcPts val="0"/>
              </a:spcBef>
              <a:spcAft>
                <a:spcPts val="0"/>
              </a:spcAft>
              <a:buSzPts val="1300"/>
              <a:buChar char="●"/>
            </a:pPr>
            <a:r>
              <a:rPr lang="en"/>
              <a:t>Testing F1 Score : 0.68308</a:t>
            </a:r>
            <a:endParaRPr/>
          </a:p>
          <a:p>
            <a:pPr indent="-311150" lvl="0" marL="457200" rtl="0" algn="l">
              <a:spcBef>
                <a:spcPts val="0"/>
              </a:spcBef>
              <a:spcAft>
                <a:spcPts val="0"/>
              </a:spcAft>
              <a:buSzPts val="1300"/>
              <a:buChar char="●"/>
            </a:pPr>
            <a:r>
              <a:rPr lang="en"/>
              <a:t>Testing Accuracy : 0.68414</a:t>
            </a:r>
            <a:endParaRPr/>
          </a:p>
        </p:txBody>
      </p:sp>
      <p:sp>
        <p:nvSpPr>
          <p:cNvPr id="426" name="Google Shape;426;p36"/>
          <p:cNvSpPr/>
          <p:nvPr/>
        </p:nvSpPr>
        <p:spPr>
          <a:xfrm>
            <a:off x="6807925" y="3766525"/>
            <a:ext cx="15285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6"/>
          <p:cNvSpPr/>
          <p:nvPr/>
        </p:nvSpPr>
        <p:spPr>
          <a:xfrm>
            <a:off x="4683025" y="4528525"/>
            <a:ext cx="10965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6"/>
          <p:cNvSpPr txBox="1"/>
          <p:nvPr>
            <p:ph idx="1" type="body"/>
          </p:nvPr>
        </p:nvSpPr>
        <p:spPr>
          <a:xfrm>
            <a:off x="5278225" y="1307850"/>
            <a:ext cx="3058200" cy="966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Preprocessing and Cleaning had minimal impact on the accuracy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6"/>
                                        </p:tgtEl>
                                        <p:attrNameLst>
                                          <p:attrName>style.visibility</p:attrName>
                                        </p:attrNameLst>
                                      </p:cBhvr>
                                      <p:to>
                                        <p:strVal val="visible"/>
                                      </p:to>
                                    </p:set>
                                    <p:animEffect filter="fade" transition="in">
                                      <p:cBhvr>
                                        <p:cTn dur="1000"/>
                                        <p:tgtEl>
                                          <p:spTgt spid="426"/>
                                        </p:tgtEl>
                                      </p:cBhvr>
                                    </p:animEffect>
                                  </p:childTnLst>
                                </p:cTn>
                              </p:par>
                              <p:par>
                                <p:cTn fill="hold" nodeType="withEffect" presetClass="entr" presetID="10" presetSubtype="0">
                                  <p:stCondLst>
                                    <p:cond delay="0"/>
                                  </p:stCondLst>
                                  <p:childTnLst>
                                    <p:set>
                                      <p:cBhvr>
                                        <p:cTn dur="1" fill="hold">
                                          <p:stCondLst>
                                            <p:cond delay="0"/>
                                          </p:stCondLst>
                                        </p:cTn>
                                        <p:tgtEl>
                                          <p:spTgt spid="427"/>
                                        </p:tgtEl>
                                        <p:attrNameLst>
                                          <p:attrName>style.visibility</p:attrName>
                                        </p:attrNameLst>
                                      </p:cBhvr>
                                      <p:to>
                                        <p:strVal val="visible"/>
                                      </p:to>
                                    </p:set>
                                    <p:animEffect filter="fade" transition="in">
                                      <p:cBhvr>
                                        <p:cTn dur="1000"/>
                                        <p:tgtEl>
                                          <p:spTgt spid="4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8"/>
                                        </p:tgtEl>
                                        <p:attrNameLst>
                                          <p:attrName>style.visibility</p:attrName>
                                        </p:attrNameLst>
                                      </p:cBhvr>
                                      <p:to>
                                        <p:strVal val="visible"/>
                                      </p:to>
                                    </p:set>
                                    <p:animEffect filter="fade" transition="in">
                                      <p:cBhvr>
                                        <p:cTn dur="1000"/>
                                        <p:tgtEl>
                                          <p:spTgt spid="4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37"/>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VALIDATION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Creating a Validation Dataset </a:t>
            </a:r>
            <a:endParaRPr/>
          </a:p>
        </p:txBody>
      </p:sp>
      <p:sp>
        <p:nvSpPr>
          <p:cNvPr id="439" name="Google Shape;439;p3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Constructing a </a:t>
            </a:r>
            <a:r>
              <a:rPr lang="en"/>
              <a:t>validation set to benchmark and assess model results is key to understanding model strengths and weakness prior to deployment</a:t>
            </a:r>
            <a:br>
              <a:rPr lang="en"/>
            </a:br>
            <a:endParaRPr/>
          </a:p>
          <a:p>
            <a:pPr indent="-311150" lvl="0" marL="457200" rtl="0" algn="l">
              <a:spcBef>
                <a:spcPts val="0"/>
              </a:spcBef>
              <a:spcAft>
                <a:spcPts val="0"/>
              </a:spcAft>
              <a:buSzPts val="1300"/>
              <a:buChar char="●"/>
            </a:pPr>
            <a:r>
              <a:rPr lang="en"/>
              <a:t>Used the Twitter API to collect 300 English-based tweets that contained the keywords “covid vaccine”, “moderna vaccine”, or “pfizer vaccine”</a:t>
            </a:r>
            <a:br>
              <a:rPr lang="en"/>
            </a:br>
            <a:endParaRPr/>
          </a:p>
          <a:p>
            <a:pPr indent="-311150" lvl="0" marL="457200" rtl="0" algn="l">
              <a:spcBef>
                <a:spcPts val="0"/>
              </a:spcBef>
              <a:spcAft>
                <a:spcPts val="0"/>
              </a:spcAft>
              <a:buSzPts val="1300"/>
              <a:buChar char="●"/>
            </a:pPr>
            <a:r>
              <a:rPr lang="en"/>
              <a:t>Hand-labeled these tweets for emotion to have ground truth data against which to compare the fine-tuned model</a:t>
            </a:r>
            <a:endParaRPr/>
          </a:p>
        </p:txBody>
      </p:sp>
      <p:sp>
        <p:nvSpPr>
          <p:cNvPr id="440" name="Google Shape;440;p38"/>
          <p:cNvSpPr txBox="1"/>
          <p:nvPr/>
        </p:nvSpPr>
        <p:spPr>
          <a:xfrm>
            <a:off x="162200" y="3778125"/>
            <a:ext cx="43932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NEW—Pfizer and BioNTech are expected this week to apply for regulatory approval for a booster shot of their coronavirus vaccine for 16- and 17-year-olds. If approved, the shot would be the first booster available to people under 18. </a:t>
            </a:r>
            <a:endParaRPr>
              <a:solidFill>
                <a:schemeClr val="lt1"/>
              </a:solidFill>
              <a:latin typeface="Lato"/>
              <a:ea typeface="Lato"/>
              <a:cs typeface="Lato"/>
              <a:sym typeface="Lato"/>
            </a:endParaRPr>
          </a:p>
        </p:txBody>
      </p:sp>
      <p:sp>
        <p:nvSpPr>
          <p:cNvPr id="441" name="Google Shape;441;p38"/>
          <p:cNvSpPr/>
          <p:nvPr/>
        </p:nvSpPr>
        <p:spPr>
          <a:xfrm>
            <a:off x="162200" y="3778125"/>
            <a:ext cx="4352700" cy="1194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8"/>
          <p:cNvSpPr/>
          <p:nvPr/>
        </p:nvSpPr>
        <p:spPr>
          <a:xfrm>
            <a:off x="4626725" y="3778125"/>
            <a:ext cx="4352700" cy="1194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The hostage-taking by Moderna and Pfizer—who refuse to share the technology for their potent vaccine mRNA platforms to allow faster and more extensive global manufacture and production—[is] endangering us all by their greed.</a:t>
            </a:r>
            <a:endParaRPr>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3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Validation Results</a:t>
            </a:r>
            <a:endParaRPr/>
          </a:p>
        </p:txBody>
      </p:sp>
      <p:sp>
        <p:nvSpPr>
          <p:cNvPr id="448" name="Google Shape;448;p39"/>
          <p:cNvSpPr txBox="1"/>
          <p:nvPr>
            <p:ph idx="1" type="body"/>
          </p:nvPr>
        </p:nvSpPr>
        <p:spPr>
          <a:xfrm>
            <a:off x="1297500" y="1307850"/>
            <a:ext cx="3058200" cy="966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Validation</a:t>
            </a:r>
            <a:r>
              <a:rPr lang="en"/>
              <a:t> Loss : 1.80224</a:t>
            </a:r>
            <a:endParaRPr/>
          </a:p>
          <a:p>
            <a:pPr indent="-311150" lvl="0" marL="457200" rtl="0" algn="l">
              <a:spcBef>
                <a:spcPts val="0"/>
              </a:spcBef>
              <a:spcAft>
                <a:spcPts val="0"/>
              </a:spcAft>
              <a:buSzPts val="1300"/>
              <a:buChar char="●"/>
            </a:pPr>
            <a:r>
              <a:rPr lang="en"/>
              <a:t>Validation F1 Score : 0.36503</a:t>
            </a:r>
            <a:endParaRPr/>
          </a:p>
          <a:p>
            <a:pPr indent="-311150" lvl="0" marL="457200" rtl="0" algn="l">
              <a:spcBef>
                <a:spcPts val="0"/>
              </a:spcBef>
              <a:spcAft>
                <a:spcPts val="0"/>
              </a:spcAft>
              <a:buSzPts val="1300"/>
              <a:buChar char="●"/>
            </a:pPr>
            <a:r>
              <a:rPr lang="en"/>
              <a:t>Validation</a:t>
            </a:r>
            <a:r>
              <a:rPr lang="en"/>
              <a:t> Accuracy : 0.40404</a:t>
            </a:r>
            <a:endParaRPr/>
          </a:p>
        </p:txBody>
      </p:sp>
      <p:sp>
        <p:nvSpPr>
          <p:cNvPr id="449" name="Google Shape;449;p39"/>
          <p:cNvSpPr/>
          <p:nvPr/>
        </p:nvSpPr>
        <p:spPr>
          <a:xfrm>
            <a:off x="6807925" y="3766525"/>
            <a:ext cx="15285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9"/>
          <p:cNvSpPr/>
          <p:nvPr/>
        </p:nvSpPr>
        <p:spPr>
          <a:xfrm>
            <a:off x="4683025" y="4528525"/>
            <a:ext cx="10965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9"/>
          <p:cNvSpPr txBox="1"/>
          <p:nvPr>
            <p:ph idx="1" type="body"/>
          </p:nvPr>
        </p:nvSpPr>
        <p:spPr>
          <a:xfrm>
            <a:off x="5278225" y="1307850"/>
            <a:ext cx="3058200" cy="966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1200"/>
              </a:spcAft>
              <a:buNone/>
            </a:pPr>
            <a:r>
              <a:rPr lang="en"/>
              <a:t>The model had issues with falsely labeling Tweets with No Specific Emotion as either showing Fear or Happiness</a:t>
            </a:r>
            <a:endParaRPr/>
          </a:p>
        </p:txBody>
      </p:sp>
      <p:graphicFrame>
        <p:nvGraphicFramePr>
          <p:cNvPr id="452" name="Google Shape;452;p39"/>
          <p:cNvGraphicFramePr/>
          <p:nvPr/>
        </p:nvGraphicFramePr>
        <p:xfrm>
          <a:off x="1034850" y="2623525"/>
          <a:ext cx="3000000" cy="3000000"/>
        </p:xfrm>
        <a:graphic>
          <a:graphicData uri="http://schemas.openxmlformats.org/drawingml/2006/table">
            <a:tbl>
              <a:tblPr>
                <a:noFill/>
                <a:tableStyleId>{6493B0D6-0BB2-477F-8861-34E509D9F9E4}</a:tableStyleId>
              </a:tblPr>
              <a:tblGrid>
                <a:gridCol w="1574125"/>
                <a:gridCol w="1037050"/>
                <a:gridCol w="1037000"/>
                <a:gridCol w="1096350"/>
                <a:gridCol w="1028550"/>
                <a:gridCol w="1528475"/>
              </a:tblGrid>
              <a:tr h="381000">
                <a:tc>
                  <a:txBody>
                    <a:bodyPr/>
                    <a:lstStyle/>
                    <a:p>
                      <a:pPr indent="0" lvl="0" marL="0" rtl="0" algn="ctr">
                        <a:spcBef>
                          <a:spcPts val="0"/>
                        </a:spcBef>
                        <a:spcAft>
                          <a:spcPts val="0"/>
                        </a:spcAft>
                        <a:buNone/>
                      </a:pPr>
                      <a:r>
                        <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Fear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Anger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Happiness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Sadness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No Specific Emotion</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Fear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Anger</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8</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15</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4</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Happiness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6</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16</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Sadness</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100">
                          <a:solidFill>
                            <a:schemeClr val="lt1"/>
                          </a:solidFill>
                        </a:rPr>
                        <a:t>No Specific Emotion</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30</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13</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27</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4</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lt1"/>
                          </a:solidFill>
                        </a:rPr>
                        <a:t>41</a:t>
                      </a:r>
                      <a:endParaRPr sz="1100">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bl>
          </a:graphicData>
        </a:graphic>
      </p:graphicFrame>
      <p:sp>
        <p:nvSpPr>
          <p:cNvPr id="453" name="Google Shape;453;p39"/>
          <p:cNvSpPr/>
          <p:nvPr/>
        </p:nvSpPr>
        <p:spPr>
          <a:xfrm>
            <a:off x="2608975" y="4528525"/>
            <a:ext cx="10371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9"/>
          <p:cNvSpPr/>
          <p:nvPr/>
        </p:nvSpPr>
        <p:spPr>
          <a:xfrm>
            <a:off x="4683025" y="4528325"/>
            <a:ext cx="1096500" cy="381000"/>
          </a:xfrm>
          <a:prstGeom prst="rect">
            <a:avLst/>
          </a:prstGeom>
          <a:solidFill>
            <a:srgbClr val="FFE599">
              <a:alpha val="553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9"/>
                                        </p:tgtEl>
                                        <p:attrNameLst>
                                          <p:attrName>style.visibility</p:attrName>
                                        </p:attrNameLst>
                                      </p:cBhvr>
                                      <p:to>
                                        <p:strVal val="visible"/>
                                      </p:to>
                                    </p:set>
                                    <p:animEffect filter="fade" transition="in">
                                      <p:cBhvr>
                                        <p:cTn dur="1000"/>
                                        <p:tgtEl>
                                          <p:spTgt spid="449"/>
                                        </p:tgtEl>
                                      </p:cBhvr>
                                    </p:animEffect>
                                  </p:childTnLst>
                                </p:cTn>
                              </p:par>
                              <p:par>
                                <p:cTn fill="hold" nodeType="withEffect" presetClass="entr" presetID="10" presetSubtype="0">
                                  <p:stCondLst>
                                    <p:cond delay="0"/>
                                  </p:stCondLst>
                                  <p:childTnLst>
                                    <p:set>
                                      <p:cBhvr>
                                        <p:cTn dur="1" fill="hold">
                                          <p:stCondLst>
                                            <p:cond delay="0"/>
                                          </p:stCondLst>
                                        </p:cTn>
                                        <p:tgtEl>
                                          <p:spTgt spid="450"/>
                                        </p:tgtEl>
                                        <p:attrNameLst>
                                          <p:attrName>style.visibility</p:attrName>
                                        </p:attrNameLst>
                                      </p:cBhvr>
                                      <p:to>
                                        <p:strVal val="visible"/>
                                      </p:to>
                                    </p:set>
                                    <p:animEffect filter="fade" transition="in">
                                      <p:cBhvr>
                                        <p:cTn dur="1000"/>
                                        <p:tgtEl>
                                          <p:spTgt spid="4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gtEl>
                                        <p:attrNameLst>
                                          <p:attrName>style.visibility</p:attrName>
                                        </p:attrNameLst>
                                      </p:cBhvr>
                                      <p:to>
                                        <p:strVal val="visible"/>
                                      </p:to>
                                    </p:set>
                                    <p:animEffect filter="fade" transition="in">
                                      <p:cBhvr>
                                        <p:cTn dur="1000"/>
                                        <p:tgtEl>
                                          <p:spTgt spid="4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40"/>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Omicron: A Case Study</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4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Daily</a:t>
            </a:r>
            <a:r>
              <a:rPr lang="en"/>
              <a:t> Sentiment Composition</a:t>
            </a:r>
            <a:endParaRPr/>
          </a:p>
        </p:txBody>
      </p:sp>
      <p:pic>
        <p:nvPicPr>
          <p:cNvPr id="465" name="Google Shape;465;p41"/>
          <p:cNvPicPr preferRelativeResize="0"/>
          <p:nvPr/>
        </p:nvPicPr>
        <p:blipFill>
          <a:blip r:embed="rId3">
            <a:alphaModFix/>
          </a:blip>
          <a:stretch>
            <a:fillRect/>
          </a:stretch>
        </p:blipFill>
        <p:spPr>
          <a:xfrm>
            <a:off x="-136532" y="942275"/>
            <a:ext cx="2969707" cy="2172575"/>
          </a:xfrm>
          <a:prstGeom prst="rect">
            <a:avLst/>
          </a:prstGeom>
          <a:noFill/>
          <a:ln>
            <a:noFill/>
          </a:ln>
        </p:spPr>
      </p:pic>
      <p:pic>
        <p:nvPicPr>
          <p:cNvPr id="466" name="Google Shape;466;p41"/>
          <p:cNvPicPr preferRelativeResize="0"/>
          <p:nvPr/>
        </p:nvPicPr>
        <p:blipFill>
          <a:blip r:embed="rId4">
            <a:alphaModFix/>
          </a:blip>
          <a:stretch>
            <a:fillRect/>
          </a:stretch>
        </p:blipFill>
        <p:spPr>
          <a:xfrm>
            <a:off x="1996825" y="942275"/>
            <a:ext cx="2969704" cy="2172575"/>
          </a:xfrm>
          <a:prstGeom prst="rect">
            <a:avLst/>
          </a:prstGeom>
          <a:noFill/>
          <a:ln>
            <a:noFill/>
          </a:ln>
        </p:spPr>
      </p:pic>
      <p:pic>
        <p:nvPicPr>
          <p:cNvPr id="467" name="Google Shape;467;p41"/>
          <p:cNvPicPr preferRelativeResize="0"/>
          <p:nvPr/>
        </p:nvPicPr>
        <p:blipFill>
          <a:blip r:embed="rId5">
            <a:alphaModFix/>
          </a:blip>
          <a:stretch>
            <a:fillRect/>
          </a:stretch>
        </p:blipFill>
        <p:spPr>
          <a:xfrm>
            <a:off x="4125875" y="942275"/>
            <a:ext cx="2969707" cy="2172575"/>
          </a:xfrm>
          <a:prstGeom prst="rect">
            <a:avLst/>
          </a:prstGeom>
          <a:noFill/>
          <a:ln>
            <a:noFill/>
          </a:ln>
        </p:spPr>
      </p:pic>
      <p:pic>
        <p:nvPicPr>
          <p:cNvPr id="468" name="Google Shape;468;p41"/>
          <p:cNvPicPr preferRelativeResize="0"/>
          <p:nvPr/>
        </p:nvPicPr>
        <p:blipFill>
          <a:blip r:embed="rId6">
            <a:alphaModFix/>
          </a:blip>
          <a:stretch>
            <a:fillRect/>
          </a:stretch>
        </p:blipFill>
        <p:spPr>
          <a:xfrm>
            <a:off x="6237150" y="942275"/>
            <a:ext cx="2969700" cy="2172570"/>
          </a:xfrm>
          <a:prstGeom prst="rect">
            <a:avLst/>
          </a:prstGeom>
          <a:noFill/>
          <a:ln>
            <a:noFill/>
          </a:ln>
        </p:spPr>
      </p:pic>
      <p:pic>
        <p:nvPicPr>
          <p:cNvPr id="469" name="Google Shape;469;p41"/>
          <p:cNvPicPr preferRelativeResize="0"/>
          <p:nvPr/>
        </p:nvPicPr>
        <p:blipFill>
          <a:blip r:embed="rId7">
            <a:alphaModFix/>
          </a:blip>
          <a:stretch>
            <a:fillRect/>
          </a:stretch>
        </p:blipFill>
        <p:spPr>
          <a:xfrm>
            <a:off x="-136525" y="3114850"/>
            <a:ext cx="2969700" cy="2172570"/>
          </a:xfrm>
          <a:prstGeom prst="rect">
            <a:avLst/>
          </a:prstGeom>
          <a:noFill/>
          <a:ln>
            <a:noFill/>
          </a:ln>
        </p:spPr>
      </p:pic>
      <p:pic>
        <p:nvPicPr>
          <p:cNvPr id="470" name="Google Shape;470;p41"/>
          <p:cNvPicPr preferRelativeResize="0"/>
          <p:nvPr/>
        </p:nvPicPr>
        <p:blipFill>
          <a:blip r:embed="rId8">
            <a:alphaModFix/>
          </a:blip>
          <a:stretch>
            <a:fillRect/>
          </a:stretch>
        </p:blipFill>
        <p:spPr>
          <a:xfrm>
            <a:off x="1996825" y="3114850"/>
            <a:ext cx="2969707" cy="2172575"/>
          </a:xfrm>
          <a:prstGeom prst="rect">
            <a:avLst/>
          </a:prstGeom>
          <a:noFill/>
          <a:ln>
            <a:noFill/>
          </a:ln>
        </p:spPr>
      </p:pic>
      <p:pic>
        <p:nvPicPr>
          <p:cNvPr id="471" name="Google Shape;471;p41"/>
          <p:cNvPicPr preferRelativeResize="0"/>
          <p:nvPr/>
        </p:nvPicPr>
        <p:blipFill>
          <a:blip r:embed="rId9">
            <a:alphaModFix/>
          </a:blip>
          <a:stretch>
            <a:fillRect/>
          </a:stretch>
        </p:blipFill>
        <p:spPr>
          <a:xfrm>
            <a:off x="4125875" y="3114850"/>
            <a:ext cx="2969700" cy="2172570"/>
          </a:xfrm>
          <a:prstGeom prst="rect">
            <a:avLst/>
          </a:prstGeom>
          <a:noFill/>
          <a:ln>
            <a:noFill/>
          </a:ln>
        </p:spPr>
      </p:pic>
      <p:pic>
        <p:nvPicPr>
          <p:cNvPr id="472" name="Google Shape;472;p41"/>
          <p:cNvPicPr preferRelativeResize="0"/>
          <p:nvPr/>
        </p:nvPicPr>
        <p:blipFill>
          <a:blip r:embed="rId10">
            <a:alphaModFix/>
          </a:blip>
          <a:stretch>
            <a:fillRect/>
          </a:stretch>
        </p:blipFill>
        <p:spPr>
          <a:xfrm>
            <a:off x="6237150" y="3114850"/>
            <a:ext cx="2969707" cy="2172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Lombardy, Italy: March 2020</a:t>
            </a:r>
            <a:endParaRPr/>
          </a:p>
        </p:txBody>
      </p:sp>
      <p:grpSp>
        <p:nvGrpSpPr>
          <p:cNvPr id="154" name="Google Shape;154;p15"/>
          <p:cNvGrpSpPr/>
          <p:nvPr/>
        </p:nvGrpSpPr>
        <p:grpSpPr>
          <a:xfrm>
            <a:off x="651275" y="1574025"/>
            <a:ext cx="2271150" cy="2315200"/>
            <a:chOff x="646775" y="1574025"/>
            <a:chExt cx="2271150" cy="2315200"/>
          </a:xfrm>
        </p:grpSpPr>
        <p:sp>
          <p:nvSpPr>
            <p:cNvPr id="155" name="Google Shape;155;p15"/>
            <p:cNvSpPr txBox="1"/>
            <p:nvPr/>
          </p:nvSpPr>
          <p:spPr>
            <a:xfrm>
              <a:off x="646775" y="1574025"/>
              <a:ext cx="15819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0C58D3"/>
                  </a:solidFill>
                  <a:latin typeface="Roboto"/>
                  <a:ea typeface="Roboto"/>
                  <a:cs typeface="Roboto"/>
                  <a:sym typeface="Roboto"/>
                </a:rPr>
                <a:t>February - March, 2020 </a:t>
              </a:r>
              <a:endParaRPr sz="800">
                <a:solidFill>
                  <a:srgbClr val="0C58D3"/>
                </a:solidFill>
                <a:latin typeface="Roboto"/>
                <a:ea typeface="Roboto"/>
                <a:cs typeface="Roboto"/>
                <a:sym typeface="Roboto"/>
              </a:endParaRPr>
            </a:p>
          </p:txBody>
        </p:sp>
        <p:sp>
          <p:nvSpPr>
            <p:cNvPr id="156" name="Google Shape;156;p15"/>
            <p:cNvSpPr txBox="1"/>
            <p:nvPr/>
          </p:nvSpPr>
          <p:spPr>
            <a:xfrm>
              <a:off x="1235950" y="2861163"/>
              <a:ext cx="15051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0C58D3"/>
                  </a:solidFill>
                  <a:latin typeface="Roboto"/>
                  <a:ea typeface="Roboto"/>
                  <a:cs typeface="Roboto"/>
                  <a:sym typeface="Roboto"/>
                </a:rPr>
                <a:t>COVID-19 Ravages Lombardi, Italy</a:t>
              </a:r>
              <a:endParaRPr b="1" sz="1000">
                <a:solidFill>
                  <a:srgbClr val="0C58D3"/>
                </a:solidFill>
                <a:latin typeface="Roboto"/>
                <a:ea typeface="Roboto"/>
                <a:cs typeface="Roboto"/>
                <a:sym typeface="Roboto"/>
              </a:endParaRPr>
            </a:p>
          </p:txBody>
        </p:sp>
        <p:sp>
          <p:nvSpPr>
            <p:cNvPr id="157" name="Google Shape;157;p15"/>
            <p:cNvSpPr txBox="1"/>
            <p:nvPr/>
          </p:nvSpPr>
          <p:spPr>
            <a:xfrm>
              <a:off x="1215700" y="3151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0C58D3"/>
                  </a:solidFill>
                  <a:latin typeface="Roboto"/>
                  <a:ea typeface="Roboto"/>
                  <a:cs typeface="Roboto"/>
                  <a:sym typeface="Roboto"/>
                </a:rPr>
                <a:t>The virus spreads quickly, with nearly a third of national cases </a:t>
              </a:r>
              <a:r>
                <a:rPr lang="en" sz="800">
                  <a:solidFill>
                    <a:srgbClr val="0C58D3"/>
                  </a:solidFill>
                  <a:latin typeface="Roboto"/>
                  <a:ea typeface="Roboto"/>
                  <a:cs typeface="Roboto"/>
                  <a:sym typeface="Roboto"/>
                </a:rPr>
                <a:t>occurring</a:t>
              </a:r>
              <a:r>
                <a:rPr lang="en" sz="800">
                  <a:solidFill>
                    <a:srgbClr val="0C58D3"/>
                  </a:solidFill>
                  <a:latin typeface="Roboto"/>
                  <a:ea typeface="Roboto"/>
                  <a:cs typeface="Roboto"/>
                  <a:sym typeface="Roboto"/>
                </a:rPr>
                <a:t> here</a:t>
              </a:r>
              <a:endParaRPr sz="800">
                <a:solidFill>
                  <a:srgbClr val="0C58D3"/>
                </a:solidFill>
                <a:latin typeface="Roboto"/>
                <a:ea typeface="Roboto"/>
                <a:cs typeface="Roboto"/>
                <a:sym typeface="Roboto"/>
              </a:endParaRPr>
            </a:p>
          </p:txBody>
        </p:sp>
        <p:cxnSp>
          <p:nvCxnSpPr>
            <p:cNvPr id="158" name="Google Shape;158;p15"/>
            <p:cNvCxnSpPr/>
            <p:nvPr/>
          </p:nvCxnSpPr>
          <p:spPr>
            <a:xfrm>
              <a:off x="2180202" y="1695421"/>
              <a:ext cx="718500" cy="741900"/>
            </a:xfrm>
            <a:prstGeom prst="straightConnector1">
              <a:avLst/>
            </a:prstGeom>
            <a:noFill/>
            <a:ln cap="flat" cmpd="sng" w="9525">
              <a:solidFill>
                <a:srgbClr val="0D5DDF"/>
              </a:solidFill>
              <a:prstDash val="solid"/>
              <a:round/>
              <a:headEnd len="sm" w="sm" type="none"/>
              <a:tailEnd len="sm" w="sm" type="none"/>
            </a:ln>
          </p:spPr>
        </p:cxnSp>
        <p:sp>
          <p:nvSpPr>
            <p:cNvPr id="159" name="Google Shape;159;p15"/>
            <p:cNvSpPr/>
            <p:nvPr/>
          </p:nvSpPr>
          <p:spPr>
            <a:xfrm flipH="1">
              <a:off x="1083025" y="2306625"/>
              <a:ext cx="1834800" cy="143400"/>
            </a:xfrm>
            <a:prstGeom prst="parallelogram">
              <a:avLst>
                <a:gd fmla="val 96952"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60" name="Google Shape;160;p15"/>
            <p:cNvSpPr/>
            <p:nvPr/>
          </p:nvSpPr>
          <p:spPr>
            <a:xfrm>
              <a:off x="1083125" y="2460449"/>
              <a:ext cx="1834800" cy="143400"/>
            </a:xfrm>
            <a:prstGeom prst="parallelogram">
              <a:avLst>
                <a:gd fmla="val 96952" name="adj"/>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15"/>
          <p:cNvGrpSpPr/>
          <p:nvPr/>
        </p:nvGrpSpPr>
        <p:grpSpPr>
          <a:xfrm>
            <a:off x="2568049" y="1574025"/>
            <a:ext cx="2063324" cy="2315200"/>
            <a:chOff x="854601" y="1574025"/>
            <a:chExt cx="2063324" cy="2315200"/>
          </a:xfrm>
        </p:grpSpPr>
        <p:sp>
          <p:nvSpPr>
            <p:cNvPr id="162" name="Google Shape;162;p15"/>
            <p:cNvSpPr txBox="1"/>
            <p:nvPr/>
          </p:nvSpPr>
          <p:spPr>
            <a:xfrm>
              <a:off x="854601" y="1574025"/>
              <a:ext cx="13740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0C58D3"/>
                  </a:solidFill>
                  <a:latin typeface="Roboto"/>
                  <a:ea typeface="Roboto"/>
                  <a:cs typeface="Roboto"/>
                  <a:sym typeface="Roboto"/>
                </a:rPr>
                <a:t>March 8, 2020: Morning</a:t>
              </a:r>
              <a:endParaRPr sz="800">
                <a:solidFill>
                  <a:srgbClr val="0C58D3"/>
                </a:solidFill>
                <a:latin typeface="Roboto"/>
                <a:ea typeface="Roboto"/>
                <a:cs typeface="Roboto"/>
                <a:sym typeface="Roboto"/>
              </a:endParaRPr>
            </a:p>
          </p:txBody>
        </p:sp>
        <p:sp>
          <p:nvSpPr>
            <p:cNvPr id="163" name="Google Shape;163;p15"/>
            <p:cNvSpPr txBox="1"/>
            <p:nvPr/>
          </p:nvSpPr>
          <p:spPr>
            <a:xfrm>
              <a:off x="1249375" y="2861163"/>
              <a:ext cx="15051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0C58D3"/>
                  </a:solidFill>
                  <a:latin typeface="Roboto"/>
                  <a:ea typeface="Roboto"/>
                  <a:cs typeface="Roboto"/>
                  <a:sym typeface="Roboto"/>
                </a:rPr>
                <a:t>CNN Rumors about Lombardy Closure</a:t>
              </a:r>
              <a:endParaRPr b="1" sz="1000">
                <a:solidFill>
                  <a:srgbClr val="0C58D3"/>
                </a:solidFill>
                <a:latin typeface="Roboto"/>
                <a:ea typeface="Roboto"/>
                <a:cs typeface="Roboto"/>
                <a:sym typeface="Roboto"/>
              </a:endParaRPr>
            </a:p>
          </p:txBody>
        </p:sp>
        <p:sp>
          <p:nvSpPr>
            <p:cNvPr id="164" name="Google Shape;164;p15"/>
            <p:cNvSpPr txBox="1"/>
            <p:nvPr/>
          </p:nvSpPr>
          <p:spPr>
            <a:xfrm>
              <a:off x="1215700" y="3151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0C58D3"/>
                  </a:solidFill>
                  <a:latin typeface="Roboto"/>
                  <a:ea typeface="Roboto"/>
                  <a:cs typeface="Roboto"/>
                  <a:sym typeface="Roboto"/>
                </a:rPr>
                <a:t>A rumor went viral, igniting fears of a region-wide lockdown in Italy</a:t>
              </a:r>
              <a:endParaRPr sz="800">
                <a:solidFill>
                  <a:srgbClr val="0C58D3"/>
                </a:solidFill>
                <a:latin typeface="Roboto"/>
                <a:ea typeface="Roboto"/>
                <a:cs typeface="Roboto"/>
                <a:sym typeface="Roboto"/>
              </a:endParaRPr>
            </a:p>
          </p:txBody>
        </p:sp>
        <p:cxnSp>
          <p:nvCxnSpPr>
            <p:cNvPr id="165" name="Google Shape;165;p15"/>
            <p:cNvCxnSpPr/>
            <p:nvPr/>
          </p:nvCxnSpPr>
          <p:spPr>
            <a:xfrm>
              <a:off x="2180202" y="1695421"/>
              <a:ext cx="718500" cy="741900"/>
            </a:xfrm>
            <a:prstGeom prst="straightConnector1">
              <a:avLst/>
            </a:prstGeom>
            <a:noFill/>
            <a:ln cap="flat" cmpd="sng" w="9525">
              <a:solidFill>
                <a:srgbClr val="0D5DDF"/>
              </a:solidFill>
              <a:prstDash val="solid"/>
              <a:round/>
              <a:headEnd len="sm" w="sm" type="none"/>
              <a:tailEnd len="sm" w="sm" type="none"/>
            </a:ln>
          </p:spPr>
        </p:cxnSp>
        <p:sp>
          <p:nvSpPr>
            <p:cNvPr id="166" name="Google Shape;166;p15"/>
            <p:cNvSpPr/>
            <p:nvPr/>
          </p:nvSpPr>
          <p:spPr>
            <a:xfrm flipH="1">
              <a:off x="1083025" y="2306625"/>
              <a:ext cx="1834800" cy="143400"/>
            </a:xfrm>
            <a:prstGeom prst="parallelogram">
              <a:avLst>
                <a:gd fmla="val 96952"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67" name="Google Shape;167;p15"/>
            <p:cNvSpPr/>
            <p:nvPr/>
          </p:nvSpPr>
          <p:spPr>
            <a:xfrm>
              <a:off x="1083125" y="2460449"/>
              <a:ext cx="1834800" cy="143400"/>
            </a:xfrm>
            <a:prstGeom prst="parallelogram">
              <a:avLst>
                <a:gd fmla="val 96952" name="adj"/>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 name="Google Shape;168;p15"/>
          <p:cNvGrpSpPr/>
          <p:nvPr/>
        </p:nvGrpSpPr>
        <p:grpSpPr>
          <a:xfrm>
            <a:off x="4508319" y="1573325"/>
            <a:ext cx="1834900" cy="2167189"/>
            <a:chOff x="1083025" y="1574036"/>
            <a:chExt cx="1834900" cy="2167189"/>
          </a:xfrm>
        </p:grpSpPr>
        <p:sp>
          <p:nvSpPr>
            <p:cNvPr id="169" name="Google Shape;169;p15"/>
            <p:cNvSpPr txBox="1"/>
            <p:nvPr/>
          </p:nvSpPr>
          <p:spPr>
            <a:xfrm>
              <a:off x="1206085" y="1574036"/>
              <a:ext cx="10224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858585"/>
                  </a:solidFill>
                  <a:latin typeface="Roboto"/>
                  <a:ea typeface="Roboto"/>
                  <a:cs typeface="Roboto"/>
                  <a:sym typeface="Roboto"/>
                </a:rPr>
                <a:t>March 8, 2020</a:t>
              </a:r>
              <a:endParaRPr sz="800">
                <a:solidFill>
                  <a:srgbClr val="858585"/>
                </a:solidFill>
                <a:latin typeface="Roboto"/>
                <a:ea typeface="Roboto"/>
                <a:cs typeface="Roboto"/>
                <a:sym typeface="Roboto"/>
              </a:endParaRPr>
            </a:p>
          </p:txBody>
        </p:sp>
        <p:sp>
          <p:nvSpPr>
            <p:cNvPr id="170" name="Google Shape;170;p15"/>
            <p:cNvSpPr txBox="1"/>
            <p:nvPr/>
          </p:nvSpPr>
          <p:spPr>
            <a:xfrm>
              <a:off x="1235825" y="2695025"/>
              <a:ext cx="15051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858585"/>
                  </a:solidFill>
                  <a:latin typeface="Roboto"/>
                  <a:ea typeface="Roboto"/>
                  <a:cs typeface="Roboto"/>
                  <a:sym typeface="Roboto"/>
                </a:rPr>
                <a:t>Exodus from Lombardy</a:t>
              </a:r>
              <a:endParaRPr b="1" sz="1000">
                <a:solidFill>
                  <a:srgbClr val="858585"/>
                </a:solidFill>
                <a:latin typeface="Roboto"/>
                <a:ea typeface="Roboto"/>
                <a:cs typeface="Roboto"/>
                <a:sym typeface="Roboto"/>
              </a:endParaRPr>
            </a:p>
          </p:txBody>
        </p:sp>
        <p:sp>
          <p:nvSpPr>
            <p:cNvPr id="171" name="Google Shape;171;p15"/>
            <p:cNvSpPr txBox="1"/>
            <p:nvPr/>
          </p:nvSpPr>
          <p:spPr>
            <a:xfrm>
              <a:off x="1228375" y="3003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858585"/>
                  </a:solidFill>
                  <a:latin typeface="Roboto"/>
                  <a:ea typeface="Roboto"/>
                  <a:cs typeface="Roboto"/>
                  <a:sym typeface="Roboto"/>
                </a:rPr>
                <a:t>Many left Lombardy ahead of lockdown, worsening the spread of COVID-19</a:t>
              </a:r>
              <a:endParaRPr sz="800">
                <a:solidFill>
                  <a:srgbClr val="858585"/>
                </a:solidFill>
                <a:latin typeface="Roboto"/>
                <a:ea typeface="Roboto"/>
                <a:cs typeface="Roboto"/>
                <a:sym typeface="Roboto"/>
              </a:endParaRPr>
            </a:p>
          </p:txBody>
        </p:sp>
        <p:cxnSp>
          <p:nvCxnSpPr>
            <p:cNvPr id="172" name="Google Shape;172;p15"/>
            <p:cNvCxnSpPr/>
            <p:nvPr/>
          </p:nvCxnSpPr>
          <p:spPr>
            <a:xfrm>
              <a:off x="2180202"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173" name="Google Shape;173;p15"/>
            <p:cNvSpPr/>
            <p:nvPr/>
          </p:nvSpPr>
          <p:spPr>
            <a:xfrm flipH="1">
              <a:off x="1083025" y="2306625"/>
              <a:ext cx="1834800" cy="143400"/>
            </a:xfrm>
            <a:prstGeom prst="parallelogram">
              <a:avLst>
                <a:gd fmla="val 96952" name="adj"/>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74" name="Google Shape;174;p15"/>
            <p:cNvSpPr/>
            <p:nvPr/>
          </p:nvSpPr>
          <p:spPr>
            <a:xfrm>
              <a:off x="1083125" y="2460449"/>
              <a:ext cx="1834800" cy="143400"/>
            </a:xfrm>
            <a:prstGeom prst="parallelogram">
              <a:avLst>
                <a:gd fmla="val 96952" name="adj"/>
              </a:avLst>
            </a:pr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 name="Google Shape;175;p15"/>
          <p:cNvGrpSpPr/>
          <p:nvPr/>
        </p:nvGrpSpPr>
        <p:grpSpPr>
          <a:xfrm>
            <a:off x="6105601" y="1573300"/>
            <a:ext cx="2190697" cy="2315200"/>
            <a:chOff x="967043" y="1574022"/>
            <a:chExt cx="2190697" cy="2315200"/>
          </a:xfrm>
        </p:grpSpPr>
        <p:sp>
          <p:nvSpPr>
            <p:cNvPr id="176" name="Google Shape;176;p15"/>
            <p:cNvSpPr txBox="1"/>
            <p:nvPr/>
          </p:nvSpPr>
          <p:spPr>
            <a:xfrm>
              <a:off x="967043" y="1574022"/>
              <a:ext cx="12615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858585"/>
                  </a:solidFill>
                  <a:latin typeface="Roboto"/>
                  <a:ea typeface="Roboto"/>
                  <a:cs typeface="Roboto"/>
                  <a:sym typeface="Roboto"/>
                </a:rPr>
                <a:t>March 8, 2020: Evening</a:t>
              </a:r>
              <a:endParaRPr sz="800">
                <a:solidFill>
                  <a:srgbClr val="858585"/>
                </a:solidFill>
                <a:latin typeface="Roboto"/>
                <a:ea typeface="Roboto"/>
                <a:cs typeface="Roboto"/>
                <a:sym typeface="Roboto"/>
              </a:endParaRPr>
            </a:p>
          </p:txBody>
        </p:sp>
        <p:sp>
          <p:nvSpPr>
            <p:cNvPr id="177" name="Google Shape;177;p15"/>
            <p:cNvSpPr txBox="1"/>
            <p:nvPr/>
          </p:nvSpPr>
          <p:spPr>
            <a:xfrm>
              <a:off x="1235940" y="2861872"/>
              <a:ext cx="19218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858585"/>
                  </a:solidFill>
                  <a:latin typeface="Roboto"/>
                  <a:ea typeface="Roboto"/>
                  <a:cs typeface="Roboto"/>
                  <a:sym typeface="Roboto"/>
                </a:rPr>
                <a:t>Italian PM Announces Lockdown</a:t>
              </a:r>
              <a:endParaRPr b="1" sz="1000">
                <a:solidFill>
                  <a:srgbClr val="858585"/>
                </a:solidFill>
                <a:latin typeface="Roboto"/>
                <a:ea typeface="Roboto"/>
                <a:cs typeface="Roboto"/>
                <a:sym typeface="Roboto"/>
              </a:endParaRPr>
            </a:p>
          </p:txBody>
        </p:sp>
        <p:sp>
          <p:nvSpPr>
            <p:cNvPr id="178" name="Google Shape;178;p15"/>
            <p:cNvSpPr txBox="1"/>
            <p:nvPr/>
          </p:nvSpPr>
          <p:spPr>
            <a:xfrm>
              <a:off x="1215690" y="3151822"/>
              <a:ext cx="18348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858585"/>
                  </a:solidFill>
                  <a:latin typeface="Roboto"/>
                  <a:ea typeface="Roboto"/>
                  <a:cs typeface="Roboto"/>
                  <a:sym typeface="Roboto"/>
                </a:rPr>
                <a:t>Hours after the rumors started, the PM announced the official closure of Lombardy</a:t>
              </a:r>
              <a:endParaRPr sz="800">
                <a:solidFill>
                  <a:srgbClr val="858585"/>
                </a:solidFill>
                <a:latin typeface="Roboto"/>
                <a:ea typeface="Roboto"/>
                <a:cs typeface="Roboto"/>
                <a:sym typeface="Roboto"/>
              </a:endParaRPr>
            </a:p>
          </p:txBody>
        </p:sp>
        <p:cxnSp>
          <p:nvCxnSpPr>
            <p:cNvPr id="179" name="Google Shape;179;p15"/>
            <p:cNvCxnSpPr/>
            <p:nvPr/>
          </p:nvCxnSpPr>
          <p:spPr>
            <a:xfrm>
              <a:off x="2180202"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180" name="Google Shape;180;p15"/>
            <p:cNvSpPr/>
            <p:nvPr/>
          </p:nvSpPr>
          <p:spPr>
            <a:xfrm flipH="1">
              <a:off x="1083025" y="2306625"/>
              <a:ext cx="1834800" cy="143400"/>
            </a:xfrm>
            <a:prstGeom prst="parallelogram">
              <a:avLst>
                <a:gd fmla="val 96952" name="adj"/>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1" name="Google Shape;181;p15"/>
            <p:cNvSpPr/>
            <p:nvPr/>
          </p:nvSpPr>
          <p:spPr>
            <a:xfrm>
              <a:off x="1083125" y="2460449"/>
              <a:ext cx="1834800" cy="143400"/>
            </a:xfrm>
            <a:prstGeom prst="parallelogram">
              <a:avLst>
                <a:gd fmla="val 96952" name="adj"/>
              </a:avLst>
            </a:pr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2" name="Google Shape;182;p15"/>
          <p:cNvPicPr preferRelativeResize="0"/>
          <p:nvPr/>
        </p:nvPicPr>
        <p:blipFill>
          <a:blip r:embed="rId3">
            <a:alphaModFix/>
          </a:blip>
          <a:stretch>
            <a:fillRect/>
          </a:stretch>
        </p:blipFill>
        <p:spPr>
          <a:xfrm>
            <a:off x="6404275" y="3705950"/>
            <a:ext cx="1783326" cy="1154926"/>
          </a:xfrm>
          <a:prstGeom prst="rect">
            <a:avLst/>
          </a:prstGeom>
          <a:noFill/>
          <a:ln>
            <a:noFill/>
          </a:ln>
        </p:spPr>
      </p:pic>
      <p:pic>
        <p:nvPicPr>
          <p:cNvPr id="183" name="Google Shape;183;p15"/>
          <p:cNvPicPr preferRelativeResize="0"/>
          <p:nvPr/>
        </p:nvPicPr>
        <p:blipFill rotWithShape="1">
          <a:blip r:embed="rId4">
            <a:alphaModFix/>
          </a:blip>
          <a:srcRect b="0" l="13066" r="0" t="0"/>
          <a:stretch/>
        </p:blipFill>
        <p:spPr>
          <a:xfrm>
            <a:off x="4534100" y="3705950"/>
            <a:ext cx="1783325" cy="1154913"/>
          </a:xfrm>
          <a:prstGeom prst="rect">
            <a:avLst/>
          </a:prstGeom>
          <a:noFill/>
          <a:ln>
            <a:noFill/>
          </a:ln>
        </p:spPr>
      </p:pic>
      <p:pic>
        <p:nvPicPr>
          <p:cNvPr id="184" name="Google Shape;184;p15"/>
          <p:cNvPicPr preferRelativeResize="0"/>
          <p:nvPr/>
        </p:nvPicPr>
        <p:blipFill rotWithShape="1">
          <a:blip r:embed="rId5">
            <a:alphaModFix/>
          </a:blip>
          <a:srcRect b="27092" l="0" r="0" t="0"/>
          <a:stretch/>
        </p:blipFill>
        <p:spPr>
          <a:xfrm>
            <a:off x="2796475" y="3705950"/>
            <a:ext cx="1687476" cy="1154925"/>
          </a:xfrm>
          <a:prstGeom prst="rect">
            <a:avLst/>
          </a:prstGeom>
          <a:noFill/>
          <a:ln>
            <a:noFill/>
          </a:ln>
        </p:spPr>
      </p:pic>
      <p:pic>
        <p:nvPicPr>
          <p:cNvPr id="185" name="Google Shape;185;p15"/>
          <p:cNvPicPr preferRelativeResize="0"/>
          <p:nvPr/>
        </p:nvPicPr>
        <p:blipFill rotWithShape="1">
          <a:blip r:embed="rId6">
            <a:alphaModFix/>
          </a:blip>
          <a:srcRect b="2765" l="0" r="3493" t="9167"/>
          <a:stretch/>
        </p:blipFill>
        <p:spPr>
          <a:xfrm>
            <a:off x="1040875" y="3705950"/>
            <a:ext cx="1687474" cy="115492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4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Weekly Sentiment Trend</a:t>
            </a:r>
            <a:endParaRPr/>
          </a:p>
        </p:txBody>
      </p:sp>
      <p:pic>
        <p:nvPicPr>
          <p:cNvPr id="478" name="Google Shape;478;p42"/>
          <p:cNvPicPr preferRelativeResize="0"/>
          <p:nvPr/>
        </p:nvPicPr>
        <p:blipFill>
          <a:blip r:embed="rId3">
            <a:alphaModFix/>
          </a:blip>
          <a:stretch>
            <a:fillRect/>
          </a:stretch>
        </p:blipFill>
        <p:spPr>
          <a:xfrm>
            <a:off x="1198350" y="1051028"/>
            <a:ext cx="6303600" cy="3394746"/>
          </a:xfrm>
          <a:prstGeom prst="rect">
            <a:avLst/>
          </a:prstGeom>
          <a:noFill/>
          <a:ln>
            <a:noFill/>
          </a:ln>
        </p:spPr>
      </p:pic>
      <p:sp>
        <p:nvSpPr>
          <p:cNvPr id="479" name="Google Shape;479;p42"/>
          <p:cNvSpPr txBox="1"/>
          <p:nvPr/>
        </p:nvSpPr>
        <p:spPr>
          <a:xfrm>
            <a:off x="1631400" y="4504075"/>
            <a:ext cx="853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https://jiayingzhuang.georgetown.domains/SentimentGraph.html</a:t>
            </a:r>
            <a:endParaRPr>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4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Weekly Sentiment Trend</a:t>
            </a:r>
            <a:endParaRPr/>
          </a:p>
        </p:txBody>
      </p:sp>
      <p:pic>
        <p:nvPicPr>
          <p:cNvPr id="485" name="Google Shape;485;p43"/>
          <p:cNvPicPr preferRelativeResize="0"/>
          <p:nvPr/>
        </p:nvPicPr>
        <p:blipFill>
          <a:blip r:embed="rId3">
            <a:alphaModFix/>
          </a:blip>
          <a:stretch>
            <a:fillRect/>
          </a:stretch>
        </p:blipFill>
        <p:spPr>
          <a:xfrm>
            <a:off x="1100225" y="1139650"/>
            <a:ext cx="6525949" cy="35996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44"/>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Omicron News: Center for Disease Control (CDC)</a:t>
            </a:r>
            <a:endParaRPr/>
          </a:p>
        </p:txBody>
      </p:sp>
      <p:pic>
        <p:nvPicPr>
          <p:cNvPr id="491" name="Google Shape;491;p44"/>
          <p:cNvPicPr preferRelativeResize="0"/>
          <p:nvPr/>
        </p:nvPicPr>
        <p:blipFill>
          <a:blip r:embed="rId3">
            <a:alphaModFix/>
          </a:blip>
          <a:stretch>
            <a:fillRect/>
          </a:stretch>
        </p:blipFill>
        <p:spPr>
          <a:xfrm>
            <a:off x="1198350" y="1051028"/>
            <a:ext cx="6303600" cy="3394746"/>
          </a:xfrm>
          <a:prstGeom prst="rect">
            <a:avLst/>
          </a:prstGeom>
          <a:noFill/>
          <a:ln>
            <a:noFill/>
          </a:ln>
        </p:spPr>
      </p:pic>
      <p:sp>
        <p:nvSpPr>
          <p:cNvPr id="492" name="Google Shape;492;p44"/>
          <p:cNvSpPr txBox="1"/>
          <p:nvPr/>
        </p:nvSpPr>
        <p:spPr>
          <a:xfrm>
            <a:off x="1631400" y="4504075"/>
            <a:ext cx="853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https://jiayingzhuang.georgetown.domains/SentimentGraph.html</a:t>
            </a:r>
            <a:endParaRPr>
              <a:solidFill>
                <a:schemeClr val="lt1"/>
              </a:solidFill>
            </a:endParaRPr>
          </a:p>
        </p:txBody>
      </p:sp>
      <p:pic>
        <p:nvPicPr>
          <p:cNvPr id="493" name="Google Shape;493;p44"/>
          <p:cNvPicPr preferRelativeResize="0"/>
          <p:nvPr/>
        </p:nvPicPr>
        <p:blipFill>
          <a:blip r:embed="rId5">
            <a:alphaModFix/>
          </a:blip>
          <a:stretch>
            <a:fillRect/>
          </a:stretch>
        </p:blipFill>
        <p:spPr>
          <a:xfrm>
            <a:off x="1525575" y="898625"/>
            <a:ext cx="2333825" cy="1039300"/>
          </a:xfrm>
          <a:prstGeom prst="rect">
            <a:avLst/>
          </a:prstGeom>
          <a:noFill/>
          <a:ln>
            <a:noFill/>
          </a:ln>
          <a:effectLst>
            <a:outerShdw blurRad="57150" rotWithShape="0" algn="bl" dir="5400000" dist="19050">
              <a:srgbClr val="000000">
                <a:alpha val="50000"/>
              </a:srgbClr>
            </a:outerShdw>
          </a:effectLst>
        </p:spPr>
      </p:pic>
      <p:cxnSp>
        <p:nvCxnSpPr>
          <p:cNvPr id="494" name="Google Shape;494;p44"/>
          <p:cNvCxnSpPr>
            <a:stCxn id="493" idx="3"/>
          </p:cNvCxnSpPr>
          <p:nvPr/>
        </p:nvCxnSpPr>
        <p:spPr>
          <a:xfrm>
            <a:off x="3859400" y="1418275"/>
            <a:ext cx="592500" cy="536100"/>
          </a:xfrm>
          <a:prstGeom prst="straightConnector1">
            <a:avLst/>
          </a:prstGeom>
          <a:noFill/>
          <a:ln cap="flat" cmpd="sng" w="19050">
            <a:solidFill>
              <a:schemeClr val="dk1"/>
            </a:solidFill>
            <a:prstDash val="solid"/>
            <a:round/>
            <a:headEnd len="med" w="med" type="none"/>
            <a:tailEnd len="med" w="med" type="triangle"/>
          </a:ln>
        </p:spPr>
      </p:cxnSp>
      <p:sp>
        <p:nvSpPr>
          <p:cNvPr id="495" name="Google Shape;495;p44"/>
          <p:cNvSpPr/>
          <p:nvPr/>
        </p:nvSpPr>
        <p:spPr>
          <a:xfrm>
            <a:off x="1516950" y="896050"/>
            <a:ext cx="2342400" cy="1058400"/>
          </a:xfrm>
          <a:prstGeom prst="rect">
            <a:avLst/>
          </a:prstGeom>
          <a:noFill/>
          <a:ln cap="flat" cmpd="sng" w="1905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4"/>
          <p:cNvSpPr/>
          <p:nvPr/>
        </p:nvSpPr>
        <p:spPr>
          <a:xfrm>
            <a:off x="5439825" y="2094400"/>
            <a:ext cx="1926300" cy="13080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600"/>
              <a:t>Fear: </a:t>
            </a:r>
            <a:r>
              <a:rPr b="1" lang="en" sz="1600">
                <a:solidFill>
                  <a:srgbClr val="38761D"/>
                </a:solidFill>
              </a:rPr>
              <a:t>+3%⬆</a:t>
            </a:r>
            <a:endParaRPr b="1" sz="1600">
              <a:solidFill>
                <a:srgbClr val="38761D"/>
              </a:solidFill>
            </a:endParaRPr>
          </a:p>
          <a:p>
            <a:pPr indent="0" lvl="0" marL="0" rtl="0" algn="l">
              <a:spcBef>
                <a:spcPts val="0"/>
              </a:spcBef>
              <a:spcAft>
                <a:spcPts val="0"/>
              </a:spcAft>
              <a:buNone/>
            </a:pPr>
            <a:r>
              <a:rPr lang="en" sz="1600">
                <a:solidFill>
                  <a:schemeClr val="dk1"/>
                </a:solidFill>
              </a:rPr>
              <a:t>Sadness: </a:t>
            </a:r>
            <a:r>
              <a:rPr b="1" lang="en" sz="1600">
                <a:solidFill>
                  <a:srgbClr val="38761D"/>
                </a:solidFill>
              </a:rPr>
              <a:t>+4%⬆</a:t>
            </a:r>
            <a:endParaRPr sz="1600">
              <a:solidFill>
                <a:srgbClr val="38761D"/>
              </a:solidFill>
            </a:endParaRPr>
          </a:p>
          <a:p>
            <a:pPr indent="0" lvl="0" marL="0" rtl="0" algn="l">
              <a:spcBef>
                <a:spcPts val="0"/>
              </a:spcBef>
              <a:spcAft>
                <a:spcPts val="0"/>
              </a:spcAft>
              <a:buNone/>
            </a:pPr>
            <a:r>
              <a:rPr lang="en" sz="1600">
                <a:solidFill>
                  <a:schemeClr val="dk1"/>
                </a:solidFill>
              </a:rPr>
              <a:t>Happiness: </a:t>
            </a:r>
            <a:r>
              <a:rPr b="1" lang="en" sz="1600">
                <a:solidFill>
                  <a:srgbClr val="FF0000"/>
                </a:solidFill>
              </a:rPr>
              <a:t>-13%⬇</a:t>
            </a:r>
            <a:endParaRPr b="1" sz="1600">
              <a:solidFill>
                <a:srgbClr val="FF0000"/>
              </a:solidFill>
            </a:endParaRPr>
          </a:p>
          <a:p>
            <a:pPr indent="0" lvl="0" marL="0" rtl="0" algn="l">
              <a:spcBef>
                <a:spcPts val="0"/>
              </a:spcBef>
              <a:spcAft>
                <a:spcPts val="0"/>
              </a:spcAft>
              <a:buNone/>
            </a:pPr>
            <a:r>
              <a:rPr lang="en" sz="1600">
                <a:solidFill>
                  <a:schemeClr val="dk1"/>
                </a:solidFill>
              </a:rPr>
              <a:t>Anger: </a:t>
            </a:r>
            <a:r>
              <a:rPr b="1" lang="en" sz="1600">
                <a:solidFill>
                  <a:srgbClr val="38761D"/>
                </a:solidFill>
              </a:rPr>
              <a:t>+11%⬆</a:t>
            </a:r>
            <a:endParaRPr sz="1600">
              <a:solidFill>
                <a:srgbClr val="38761D"/>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4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Omicron News: White House</a:t>
            </a:r>
            <a:endParaRPr/>
          </a:p>
        </p:txBody>
      </p:sp>
      <p:pic>
        <p:nvPicPr>
          <p:cNvPr id="502" name="Google Shape;502;p45"/>
          <p:cNvPicPr preferRelativeResize="0"/>
          <p:nvPr/>
        </p:nvPicPr>
        <p:blipFill>
          <a:blip r:embed="rId3">
            <a:alphaModFix/>
          </a:blip>
          <a:stretch>
            <a:fillRect/>
          </a:stretch>
        </p:blipFill>
        <p:spPr>
          <a:xfrm>
            <a:off x="1198350" y="1051028"/>
            <a:ext cx="6303600" cy="3394746"/>
          </a:xfrm>
          <a:prstGeom prst="rect">
            <a:avLst/>
          </a:prstGeom>
          <a:noFill/>
          <a:ln>
            <a:noFill/>
          </a:ln>
        </p:spPr>
      </p:pic>
      <p:sp>
        <p:nvSpPr>
          <p:cNvPr id="503" name="Google Shape;503;p45"/>
          <p:cNvSpPr txBox="1"/>
          <p:nvPr/>
        </p:nvSpPr>
        <p:spPr>
          <a:xfrm>
            <a:off x="1631400" y="4504075"/>
            <a:ext cx="853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https://jiayingzhuang.georgetown.domains/SentimentGraph.html</a:t>
            </a:r>
            <a:endParaRPr>
              <a:solidFill>
                <a:schemeClr val="lt1"/>
              </a:solidFill>
            </a:endParaRPr>
          </a:p>
        </p:txBody>
      </p:sp>
      <p:cxnSp>
        <p:nvCxnSpPr>
          <p:cNvPr id="504" name="Google Shape;504;p45"/>
          <p:cNvCxnSpPr>
            <a:stCxn id="505" idx="3"/>
          </p:cNvCxnSpPr>
          <p:nvPr/>
        </p:nvCxnSpPr>
        <p:spPr>
          <a:xfrm>
            <a:off x="3973838" y="1947702"/>
            <a:ext cx="1190700" cy="1460100"/>
          </a:xfrm>
          <a:prstGeom prst="straightConnector1">
            <a:avLst/>
          </a:prstGeom>
          <a:noFill/>
          <a:ln cap="flat" cmpd="sng" w="19050">
            <a:solidFill>
              <a:schemeClr val="dk1"/>
            </a:solidFill>
            <a:prstDash val="solid"/>
            <a:round/>
            <a:headEnd len="med" w="med" type="none"/>
            <a:tailEnd len="med" w="med" type="triangle"/>
          </a:ln>
        </p:spPr>
      </p:cxnSp>
      <p:sp>
        <p:nvSpPr>
          <p:cNvPr id="506" name="Google Shape;506;p45"/>
          <p:cNvSpPr/>
          <p:nvPr/>
        </p:nvSpPr>
        <p:spPr>
          <a:xfrm>
            <a:off x="763888" y="1364350"/>
            <a:ext cx="3210000" cy="1166700"/>
          </a:xfrm>
          <a:prstGeom prst="rect">
            <a:avLst/>
          </a:prstGeom>
          <a:noFill/>
          <a:ln cap="flat" cmpd="sng" w="1905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5"/>
          <p:cNvSpPr/>
          <p:nvPr/>
        </p:nvSpPr>
        <p:spPr>
          <a:xfrm>
            <a:off x="5453925" y="2094400"/>
            <a:ext cx="1926300" cy="13080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600"/>
              <a:t>Fear: </a:t>
            </a:r>
            <a:r>
              <a:rPr b="1" lang="en" sz="1600">
                <a:solidFill>
                  <a:srgbClr val="FF0000"/>
                </a:solidFill>
              </a:rPr>
              <a:t>-</a:t>
            </a:r>
            <a:r>
              <a:rPr b="1" lang="en" sz="1600">
                <a:solidFill>
                  <a:srgbClr val="FF0000"/>
                </a:solidFill>
              </a:rPr>
              <a:t>9%⬇</a:t>
            </a:r>
            <a:endParaRPr b="1" sz="1600">
              <a:solidFill>
                <a:srgbClr val="FF0000"/>
              </a:solidFill>
            </a:endParaRPr>
          </a:p>
          <a:p>
            <a:pPr indent="0" lvl="0" marL="0" rtl="0" algn="l">
              <a:spcBef>
                <a:spcPts val="0"/>
              </a:spcBef>
              <a:spcAft>
                <a:spcPts val="0"/>
              </a:spcAft>
              <a:buNone/>
            </a:pPr>
            <a:r>
              <a:rPr lang="en" sz="1600">
                <a:solidFill>
                  <a:schemeClr val="dk1"/>
                </a:solidFill>
              </a:rPr>
              <a:t>Sadness: </a:t>
            </a:r>
            <a:r>
              <a:rPr b="1" lang="en" sz="1600">
                <a:solidFill>
                  <a:srgbClr val="FF0000"/>
                </a:solidFill>
              </a:rPr>
              <a:t>-</a:t>
            </a:r>
            <a:r>
              <a:rPr b="1" lang="en" sz="1600">
                <a:solidFill>
                  <a:srgbClr val="FF0000"/>
                </a:solidFill>
              </a:rPr>
              <a:t>2%</a:t>
            </a:r>
            <a:r>
              <a:rPr b="1" lang="en" sz="1600">
                <a:solidFill>
                  <a:srgbClr val="FF0000"/>
                </a:solidFill>
              </a:rPr>
              <a:t>⬇</a:t>
            </a:r>
            <a:endParaRPr sz="1600">
              <a:solidFill>
                <a:srgbClr val="FF0000"/>
              </a:solidFill>
            </a:endParaRPr>
          </a:p>
          <a:p>
            <a:pPr indent="0" lvl="0" marL="0" rtl="0" algn="l">
              <a:spcBef>
                <a:spcPts val="0"/>
              </a:spcBef>
              <a:spcAft>
                <a:spcPts val="0"/>
              </a:spcAft>
              <a:buNone/>
            </a:pPr>
            <a:r>
              <a:rPr lang="en" sz="1600">
                <a:solidFill>
                  <a:schemeClr val="dk1"/>
                </a:solidFill>
              </a:rPr>
              <a:t>Happiness: </a:t>
            </a:r>
            <a:r>
              <a:rPr b="1" lang="en" sz="1600">
                <a:solidFill>
                  <a:srgbClr val="38761D"/>
                </a:solidFill>
              </a:rPr>
              <a:t>+</a:t>
            </a:r>
            <a:r>
              <a:rPr b="1" lang="en" sz="1600">
                <a:solidFill>
                  <a:srgbClr val="38761D"/>
                </a:solidFill>
              </a:rPr>
              <a:t>14%⬆</a:t>
            </a:r>
            <a:endParaRPr b="1" sz="1600">
              <a:solidFill>
                <a:srgbClr val="38761D"/>
              </a:solidFill>
            </a:endParaRPr>
          </a:p>
          <a:p>
            <a:pPr indent="0" lvl="0" marL="0" rtl="0" algn="l">
              <a:spcBef>
                <a:spcPts val="0"/>
              </a:spcBef>
              <a:spcAft>
                <a:spcPts val="0"/>
              </a:spcAft>
              <a:buNone/>
            </a:pPr>
            <a:r>
              <a:rPr lang="en" sz="1600">
                <a:solidFill>
                  <a:schemeClr val="dk1"/>
                </a:solidFill>
              </a:rPr>
              <a:t>Anger: </a:t>
            </a:r>
            <a:r>
              <a:rPr b="1" lang="en" sz="1600">
                <a:solidFill>
                  <a:srgbClr val="FF0000"/>
                </a:solidFill>
              </a:rPr>
              <a:t>-12</a:t>
            </a:r>
            <a:r>
              <a:rPr b="1" lang="en" sz="1600">
                <a:solidFill>
                  <a:srgbClr val="FF0000"/>
                </a:solidFill>
              </a:rPr>
              <a:t>%</a:t>
            </a:r>
            <a:r>
              <a:rPr b="1" lang="en" sz="1600">
                <a:solidFill>
                  <a:srgbClr val="FF0000"/>
                </a:solidFill>
              </a:rPr>
              <a:t>⬇</a:t>
            </a:r>
            <a:endParaRPr sz="1600">
              <a:solidFill>
                <a:srgbClr val="FF0000"/>
              </a:solidFill>
            </a:endParaRPr>
          </a:p>
        </p:txBody>
      </p:sp>
      <p:pic>
        <p:nvPicPr>
          <p:cNvPr id="505" name="Google Shape;505;p45"/>
          <p:cNvPicPr preferRelativeResize="0"/>
          <p:nvPr/>
        </p:nvPicPr>
        <p:blipFill>
          <a:blip r:embed="rId5">
            <a:alphaModFix/>
          </a:blip>
          <a:stretch>
            <a:fillRect/>
          </a:stretch>
        </p:blipFill>
        <p:spPr>
          <a:xfrm>
            <a:off x="763913" y="1364299"/>
            <a:ext cx="3209925" cy="1166806"/>
          </a:xfrm>
          <a:prstGeom prst="rect">
            <a:avLst/>
          </a:prstGeom>
          <a:noFill/>
          <a:ln>
            <a:noFill/>
          </a:ln>
          <a:effectLst>
            <a:outerShdw blurRad="57150" rotWithShape="0" algn="bl" dir="5400000" dist="19050">
              <a:srgbClr val="000000">
                <a:alpha val="50000"/>
              </a:srgbClr>
            </a:outerShdw>
          </a:effectLst>
        </p:spPr>
      </p:pic>
      <p:sp>
        <p:nvSpPr>
          <p:cNvPr id="508" name="Google Shape;508;p45"/>
          <p:cNvSpPr/>
          <p:nvPr/>
        </p:nvSpPr>
        <p:spPr>
          <a:xfrm>
            <a:off x="1032400" y="2879275"/>
            <a:ext cx="2673000" cy="17076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5"/>
          <p:cNvSpPr txBox="1"/>
          <p:nvPr/>
        </p:nvSpPr>
        <p:spPr>
          <a:xfrm>
            <a:off x="1107725" y="2963325"/>
            <a:ext cx="2547000" cy="147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A2458"/>
                </a:solidFill>
                <a:highlight>
                  <a:srgbClr val="FFFFFF"/>
                </a:highlight>
                <a:latin typeface="Times New Roman"/>
                <a:ea typeface="Times New Roman"/>
                <a:cs typeface="Times New Roman"/>
                <a:sym typeface="Times New Roman"/>
              </a:rPr>
              <a:t>“The United States has come far in its fight against the virus ...We have more tools today to fight the Omicron variant than we have had to fight previous variants …The President is committed to using every resource and tool available”</a:t>
            </a:r>
            <a:endParaRPr>
              <a:latin typeface="Lato"/>
              <a:ea typeface="Lato"/>
              <a:cs typeface="Lato"/>
              <a:sym typeface="La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4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Omicron News: New York Times</a:t>
            </a:r>
            <a:endParaRPr/>
          </a:p>
        </p:txBody>
      </p:sp>
      <p:pic>
        <p:nvPicPr>
          <p:cNvPr id="515" name="Google Shape;515;p46"/>
          <p:cNvPicPr preferRelativeResize="0"/>
          <p:nvPr/>
        </p:nvPicPr>
        <p:blipFill>
          <a:blip r:embed="rId3">
            <a:alphaModFix/>
          </a:blip>
          <a:stretch>
            <a:fillRect/>
          </a:stretch>
        </p:blipFill>
        <p:spPr>
          <a:xfrm>
            <a:off x="1198350" y="1051028"/>
            <a:ext cx="6303600" cy="3394746"/>
          </a:xfrm>
          <a:prstGeom prst="rect">
            <a:avLst/>
          </a:prstGeom>
          <a:noFill/>
          <a:ln>
            <a:noFill/>
          </a:ln>
        </p:spPr>
      </p:pic>
      <p:sp>
        <p:nvSpPr>
          <p:cNvPr id="516" name="Google Shape;516;p46"/>
          <p:cNvSpPr txBox="1"/>
          <p:nvPr/>
        </p:nvSpPr>
        <p:spPr>
          <a:xfrm>
            <a:off x="1631400" y="4487500"/>
            <a:ext cx="853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https://jiayingzhuang.georgetown.domains/SentimentGraph.html</a:t>
            </a:r>
            <a:endParaRPr>
              <a:solidFill>
                <a:schemeClr val="lt1"/>
              </a:solidFill>
            </a:endParaRPr>
          </a:p>
        </p:txBody>
      </p:sp>
      <p:cxnSp>
        <p:nvCxnSpPr>
          <p:cNvPr id="517" name="Google Shape;517;p46"/>
          <p:cNvCxnSpPr/>
          <p:nvPr/>
        </p:nvCxnSpPr>
        <p:spPr>
          <a:xfrm>
            <a:off x="5155275" y="1307850"/>
            <a:ext cx="609000" cy="166800"/>
          </a:xfrm>
          <a:prstGeom prst="straightConnector1">
            <a:avLst/>
          </a:prstGeom>
          <a:noFill/>
          <a:ln cap="flat" cmpd="sng" w="19050">
            <a:solidFill>
              <a:schemeClr val="dk1"/>
            </a:solidFill>
            <a:prstDash val="solid"/>
            <a:round/>
            <a:headEnd len="med" w="med" type="none"/>
            <a:tailEnd len="med" w="med" type="triangle"/>
          </a:ln>
        </p:spPr>
      </p:cxnSp>
      <p:pic>
        <p:nvPicPr>
          <p:cNvPr id="518" name="Google Shape;518;p46"/>
          <p:cNvPicPr preferRelativeResize="0"/>
          <p:nvPr/>
        </p:nvPicPr>
        <p:blipFill>
          <a:blip r:embed="rId5">
            <a:alphaModFix/>
          </a:blip>
          <a:stretch>
            <a:fillRect/>
          </a:stretch>
        </p:blipFill>
        <p:spPr>
          <a:xfrm>
            <a:off x="1773425" y="891574"/>
            <a:ext cx="3370075" cy="882150"/>
          </a:xfrm>
          <a:prstGeom prst="rect">
            <a:avLst/>
          </a:prstGeom>
          <a:noFill/>
          <a:ln>
            <a:noFill/>
          </a:ln>
          <a:effectLst>
            <a:outerShdw blurRad="57150" rotWithShape="0" algn="bl" dir="5400000" dist="19050">
              <a:srgbClr val="000000">
                <a:alpha val="50000"/>
              </a:srgbClr>
            </a:outerShdw>
          </a:effectLst>
        </p:spPr>
      </p:pic>
      <p:sp>
        <p:nvSpPr>
          <p:cNvPr id="519" name="Google Shape;519;p46"/>
          <p:cNvSpPr/>
          <p:nvPr/>
        </p:nvSpPr>
        <p:spPr>
          <a:xfrm>
            <a:off x="1761663" y="875600"/>
            <a:ext cx="3393600" cy="914100"/>
          </a:xfrm>
          <a:prstGeom prst="rect">
            <a:avLst/>
          </a:prstGeom>
          <a:noFill/>
          <a:ln cap="flat" cmpd="sng" w="1905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6"/>
          <p:cNvSpPr/>
          <p:nvPr/>
        </p:nvSpPr>
        <p:spPr>
          <a:xfrm>
            <a:off x="2384775" y="2243675"/>
            <a:ext cx="1926300" cy="13080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600"/>
              <a:t>Fear</a:t>
            </a:r>
            <a:r>
              <a:rPr lang="en" sz="1600"/>
              <a:t>: </a:t>
            </a:r>
            <a:r>
              <a:rPr b="1" lang="en" sz="1600">
                <a:solidFill>
                  <a:srgbClr val="38761D"/>
                </a:solidFill>
              </a:rPr>
              <a:t>+8%⬆</a:t>
            </a:r>
            <a:endParaRPr b="1" sz="1600">
              <a:solidFill>
                <a:srgbClr val="38761D"/>
              </a:solidFill>
            </a:endParaRPr>
          </a:p>
          <a:p>
            <a:pPr indent="0" lvl="0" marL="0" rtl="0" algn="l">
              <a:spcBef>
                <a:spcPts val="0"/>
              </a:spcBef>
              <a:spcAft>
                <a:spcPts val="0"/>
              </a:spcAft>
              <a:buNone/>
            </a:pPr>
            <a:r>
              <a:rPr lang="en" sz="1600">
                <a:solidFill>
                  <a:schemeClr val="dk1"/>
                </a:solidFill>
              </a:rPr>
              <a:t>Sadness: </a:t>
            </a:r>
            <a:r>
              <a:rPr b="1" lang="en" sz="1600">
                <a:solidFill>
                  <a:srgbClr val="38761D"/>
                </a:solidFill>
              </a:rPr>
              <a:t>+1</a:t>
            </a:r>
            <a:r>
              <a:rPr b="1" lang="en" sz="1600">
                <a:solidFill>
                  <a:srgbClr val="38761D"/>
                </a:solidFill>
              </a:rPr>
              <a:t>%⬆</a:t>
            </a:r>
            <a:endParaRPr sz="1600">
              <a:solidFill>
                <a:srgbClr val="38761D"/>
              </a:solidFill>
            </a:endParaRPr>
          </a:p>
          <a:p>
            <a:pPr indent="0" lvl="0" marL="0" rtl="0" algn="l">
              <a:spcBef>
                <a:spcPts val="0"/>
              </a:spcBef>
              <a:spcAft>
                <a:spcPts val="0"/>
              </a:spcAft>
              <a:buNone/>
            </a:pPr>
            <a:r>
              <a:rPr lang="en" sz="1600">
                <a:solidFill>
                  <a:schemeClr val="dk1"/>
                </a:solidFill>
              </a:rPr>
              <a:t>Happiness: </a:t>
            </a:r>
            <a:r>
              <a:rPr b="1" lang="en" sz="1600">
                <a:solidFill>
                  <a:srgbClr val="FF0000"/>
                </a:solidFill>
              </a:rPr>
              <a:t>-12%⬇</a:t>
            </a:r>
            <a:endParaRPr b="1" sz="1600">
              <a:solidFill>
                <a:srgbClr val="FF0000"/>
              </a:solidFill>
            </a:endParaRPr>
          </a:p>
          <a:p>
            <a:pPr indent="0" lvl="0" marL="0" rtl="0" algn="l">
              <a:spcBef>
                <a:spcPts val="0"/>
              </a:spcBef>
              <a:spcAft>
                <a:spcPts val="0"/>
              </a:spcAft>
              <a:buNone/>
            </a:pPr>
            <a:r>
              <a:rPr lang="en" sz="1600">
                <a:solidFill>
                  <a:schemeClr val="dk1"/>
                </a:solidFill>
              </a:rPr>
              <a:t>Anger: </a:t>
            </a:r>
            <a:r>
              <a:rPr b="1" lang="en" sz="1600">
                <a:solidFill>
                  <a:srgbClr val="38761D"/>
                </a:solidFill>
              </a:rPr>
              <a:t>+13</a:t>
            </a:r>
            <a:r>
              <a:rPr b="1" lang="en" sz="1600">
                <a:solidFill>
                  <a:srgbClr val="38761D"/>
                </a:solidFill>
              </a:rPr>
              <a:t>%⬆</a:t>
            </a:r>
            <a:endParaRPr sz="1600">
              <a:solidFill>
                <a:srgbClr val="38761D"/>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47"/>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FAST API Demo</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4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References 1/2</a:t>
            </a:r>
            <a:endParaRPr/>
          </a:p>
        </p:txBody>
      </p:sp>
      <p:sp>
        <p:nvSpPr>
          <p:cNvPr id="531" name="Google Shape;531;p48"/>
          <p:cNvSpPr txBox="1"/>
          <p:nvPr>
            <p:ph idx="1" type="body"/>
          </p:nvPr>
        </p:nvSpPr>
        <p:spPr>
          <a:xfrm>
            <a:off x="1297500" y="1142250"/>
            <a:ext cx="7380900" cy="37782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688"/>
              <a:buNone/>
            </a:pPr>
            <a:r>
              <a:rPr lang="en" sz="800"/>
              <a:t>[1] Cinelli, M., Quattrociocchi, W., Galeazzi, A. et al. The COVID-19 social media infodemic. Sci Rep 10, 16598 (2020). </a:t>
            </a:r>
            <a:r>
              <a:rPr lang="en" sz="800" u="sng">
                <a:solidFill>
                  <a:schemeClr val="hlink"/>
                </a:solidFill>
                <a:hlinkClick r:id="rId3"/>
              </a:rPr>
              <a:t>https://doi.org/10.1038/s41598-020-73510-5</a:t>
            </a:r>
            <a:br>
              <a:rPr lang="en" sz="800"/>
            </a:br>
            <a:br>
              <a:rPr lang="en" sz="800"/>
            </a:br>
            <a:r>
              <a:rPr lang="en" sz="800"/>
              <a:t>[2] John, T.,; Wedeman, B. (2020, March 8). Italy prohibits travel and cancels all public events in its northern region to contain coronavirus. CNN. Retrieved from </a:t>
            </a:r>
            <a:r>
              <a:rPr lang="en" sz="800" u="sng">
                <a:solidFill>
                  <a:schemeClr val="hlink"/>
                </a:solidFill>
                <a:hlinkClick r:id="rId4"/>
              </a:rPr>
              <a:t>https://www.cnn.com/2020/03/08/europe/italy-coronavirus-lockdown-europe-intl/index.html</a:t>
            </a:r>
            <a:r>
              <a:rPr lang="en" sz="800"/>
              <a:t>.</a:t>
            </a:r>
            <a:br>
              <a:rPr lang="en" sz="800"/>
            </a:br>
            <a:br>
              <a:rPr lang="en" sz="800"/>
            </a:br>
            <a:r>
              <a:rPr lang="en" sz="800"/>
              <a:t>[3] Gupta, Raj Kumar, Ajay Vishwanath, and Yinping Yang. "COVID-19 Twitter dataset with latent topics, sentiments and emotions attributes." arXiv e-prints (2020): arXiv-2007.</a:t>
            </a:r>
            <a:br>
              <a:rPr lang="en" sz="800"/>
            </a:br>
            <a:br>
              <a:rPr lang="en" sz="800"/>
            </a:br>
            <a:r>
              <a:rPr lang="en" sz="800"/>
              <a:t>[4] Wilson SL, Wiysonge C. Social media and vaccine hesitancy. BMJ Global Health 2020;5:e004206.</a:t>
            </a:r>
            <a:br>
              <a:rPr lang="en" sz="800"/>
            </a:br>
            <a:br>
              <a:rPr lang="en" sz="800"/>
            </a:br>
            <a:r>
              <a:rPr lang="en" sz="800"/>
              <a:t>[5] Zapan Barua, Sajib Barua, Salma Aktar, Najma Kabir, Mingze Li, Effects of misinformation on COVID-19 individual responses and recommendations for resilience of disastrous consequences of misinformation, Progress in Disaster Science, Volume 8, 2020, 100119,ISSN 2590-0617, </a:t>
            </a:r>
            <a:r>
              <a:rPr lang="en" sz="800" u="sng">
                <a:solidFill>
                  <a:schemeClr val="hlink"/>
                </a:solidFill>
                <a:hlinkClick r:id="rId5"/>
              </a:rPr>
              <a:t>https://doi.org/10.1016/j.pdisas.2020.100119</a:t>
            </a:r>
            <a:r>
              <a:rPr lang="en" sz="800"/>
              <a:t>.</a:t>
            </a:r>
            <a:br>
              <a:rPr lang="en" sz="800"/>
            </a:br>
            <a:br>
              <a:rPr lang="en" sz="800"/>
            </a:br>
            <a:r>
              <a:rPr lang="en" sz="800"/>
              <a:t>[6] Babajide Osatuyi, Information sharing on social media sites, Computers in Human Behavior, Volume 29, Issue 6, 2013, Pages 2622-2631, ISSN 0747-5632, </a:t>
            </a:r>
            <a:r>
              <a:rPr lang="en" sz="800" u="sng">
                <a:solidFill>
                  <a:schemeClr val="hlink"/>
                </a:solidFill>
                <a:hlinkClick r:id="rId6"/>
              </a:rPr>
              <a:t>https://doi.org/10.1016/j.chb.2013.07.001</a:t>
            </a:r>
            <a:r>
              <a:rPr lang="en" sz="800"/>
              <a:t>.</a:t>
            </a:r>
            <a:br>
              <a:rPr lang="en" sz="800"/>
            </a:br>
            <a:br>
              <a:rPr lang="en" sz="800"/>
            </a:br>
            <a:r>
              <a:rPr lang="en" sz="800"/>
              <a:t>[7] Alamoodi AH, Zaidan BB, Zaidan AA, et al. Sentiment analysis and its applications in fighting COVID-19 and infectious diseases: A systematic review. Expert Syst Appl. 2021;167:114155. doi:10.1016/j.eswa.2020.114155</a:t>
            </a:r>
            <a:br>
              <a:rPr lang="en" sz="800"/>
            </a:br>
            <a:br>
              <a:rPr lang="en" sz="800"/>
            </a:br>
            <a:r>
              <a:rPr lang="en" sz="800"/>
              <a:t>[8] Bert Research - EP. 1 - key concepts &amp; sources. BERT Research - Ep. 1 - Key Concepts &amp; Sources · Chris McCormick. (2019, November 11). Retrieved from </a:t>
            </a:r>
            <a:r>
              <a:rPr lang="en" sz="800" u="sng">
                <a:solidFill>
                  <a:schemeClr val="hlink"/>
                </a:solidFill>
                <a:hlinkClick r:id="rId7"/>
              </a:rPr>
              <a:t>https://mccormickml.com/2019/11/11/bert-research-ep-1-key-concepts-and-sources/</a:t>
            </a:r>
            <a:r>
              <a:rPr lang="en" sz="800"/>
              <a:t>.</a:t>
            </a:r>
            <a:br>
              <a:rPr lang="en" sz="800"/>
            </a:br>
            <a:br>
              <a:rPr lang="en" sz="800"/>
            </a:br>
            <a:r>
              <a:rPr lang="en" sz="800"/>
              <a:t>[9] Horev, R. (2018, November 17). Bert explained: State of the art language model for NLP. Medium. Retrieved from https://towardsdatascience.com/bert-explained-state-of-the-art-language-model-for-nlp-f8b21a9b6270.</a:t>
            </a:r>
            <a:br>
              <a:rPr lang="en" sz="800"/>
            </a:br>
            <a:br>
              <a:rPr lang="en" sz="800"/>
            </a:br>
            <a:r>
              <a:rPr lang="en" sz="800"/>
              <a:t>[10] Kim, L., Fast, S. M. &amp; Markuzon, N. Incorporating media data into a model of infectious disease transmission. PLoS ONE 14, 1 (2019).</a:t>
            </a:r>
            <a:endParaRPr sz="800"/>
          </a:p>
          <a:p>
            <a:pPr indent="0" lvl="0" marL="0" rtl="0" algn="l">
              <a:lnSpc>
                <a:spcPct val="105000"/>
              </a:lnSpc>
              <a:spcBef>
                <a:spcPts val="1200"/>
              </a:spcBef>
              <a:spcAft>
                <a:spcPts val="0"/>
              </a:spcAft>
              <a:buSzPts val="688"/>
              <a:buNone/>
            </a:pPr>
            <a:r>
              <a:t/>
            </a:r>
            <a:endParaRPr sz="800"/>
          </a:p>
          <a:p>
            <a:pPr indent="0" lvl="0" marL="0" rtl="0" algn="l">
              <a:lnSpc>
                <a:spcPct val="105000"/>
              </a:lnSpc>
              <a:spcBef>
                <a:spcPts val="1200"/>
              </a:spcBef>
              <a:spcAft>
                <a:spcPts val="1200"/>
              </a:spcAft>
              <a:buSzPts val="688"/>
              <a:buNone/>
            </a:pPr>
            <a:r>
              <a:t/>
            </a:r>
            <a:endParaRPr sz="8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4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References 2/2</a:t>
            </a:r>
            <a:endParaRPr/>
          </a:p>
        </p:txBody>
      </p:sp>
      <p:sp>
        <p:nvSpPr>
          <p:cNvPr id="537" name="Google Shape;537;p49"/>
          <p:cNvSpPr txBox="1"/>
          <p:nvPr>
            <p:ph idx="1" type="body"/>
          </p:nvPr>
        </p:nvSpPr>
        <p:spPr>
          <a:xfrm>
            <a:off x="1297500" y="1142250"/>
            <a:ext cx="7380900" cy="37782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688"/>
              <a:buNone/>
            </a:pPr>
            <a:r>
              <a:rPr lang="en" sz="800"/>
              <a:t>[11] WHO Situation Report 13. </a:t>
            </a:r>
            <a:r>
              <a:rPr lang="en" sz="800" u="sng">
                <a:solidFill>
                  <a:schemeClr val="hlink"/>
                </a:solidFill>
                <a:hlinkClick r:id="rId3"/>
              </a:rPr>
              <a:t>https://www.who.int/docs/default-source/coronaviruse/situation-reports/20200202-sitrep-13-ncov-v3.pdf?sfvrsn=195f4010_6</a:t>
            </a:r>
            <a:endParaRPr sz="800"/>
          </a:p>
          <a:p>
            <a:pPr indent="0" lvl="0" marL="0" rtl="0" algn="l">
              <a:lnSpc>
                <a:spcPct val="105000"/>
              </a:lnSpc>
              <a:spcBef>
                <a:spcPts val="1200"/>
              </a:spcBef>
              <a:spcAft>
                <a:spcPts val="0"/>
              </a:spcAft>
              <a:buSzPts val="688"/>
              <a:buNone/>
            </a:pPr>
            <a:r>
              <a:rPr lang="en" sz="800"/>
              <a:t>[12] Devlin.J, Chang Ming-Wei et al. BERT: Pre-Training of Deep Bidirectional Transformers for Language Understanding. </a:t>
            </a:r>
            <a:r>
              <a:rPr lang="en" sz="800" u="sng">
                <a:solidFill>
                  <a:schemeClr val="hlink"/>
                </a:solidFill>
                <a:hlinkClick r:id="rId4"/>
              </a:rPr>
              <a:t>https://arxiv.org/pdf/1810.04805.pdf</a:t>
            </a:r>
            <a:endParaRPr sz="800"/>
          </a:p>
          <a:p>
            <a:pPr indent="0" lvl="0" marL="0" rtl="0" algn="l">
              <a:lnSpc>
                <a:spcPct val="105000"/>
              </a:lnSpc>
              <a:spcBef>
                <a:spcPts val="1200"/>
              </a:spcBef>
              <a:spcAft>
                <a:spcPts val="0"/>
              </a:spcAft>
              <a:buSzPts val="688"/>
              <a:buNone/>
            </a:pPr>
            <a:r>
              <a:rPr lang="en" sz="800"/>
              <a:t>[13] SARS-COV-2 variants in analyzed sequences. Our World in Data. (n.d.). Retrieved December 5, 2021, from </a:t>
            </a:r>
            <a:r>
              <a:rPr lang="en" sz="800" u="sng">
                <a:solidFill>
                  <a:schemeClr val="hlink"/>
                </a:solidFill>
                <a:hlinkClick r:id="rId5"/>
              </a:rPr>
              <a:t>https://ourworldindata.org/grapher/covid-variants-area?country=~GBR</a:t>
            </a:r>
            <a:r>
              <a:rPr lang="en" sz="800"/>
              <a:t>.</a:t>
            </a:r>
            <a:endParaRPr sz="800"/>
          </a:p>
          <a:p>
            <a:pPr indent="0" lvl="0" marL="0" rtl="0" algn="l">
              <a:lnSpc>
                <a:spcPct val="105000"/>
              </a:lnSpc>
              <a:spcBef>
                <a:spcPts val="1200"/>
              </a:spcBef>
              <a:spcAft>
                <a:spcPts val="0"/>
              </a:spcAft>
              <a:buSzPts val="688"/>
              <a:buNone/>
            </a:pPr>
            <a:r>
              <a:rPr lang="en" sz="800"/>
              <a:t>[14] Crystalfeel - multidimensional emotion intensity analysis from natural language. (n.d.). Retrieved December 5, 2021, from </a:t>
            </a:r>
            <a:r>
              <a:rPr lang="en" sz="800" u="sng">
                <a:solidFill>
                  <a:schemeClr val="hlink"/>
                </a:solidFill>
                <a:hlinkClick r:id="rId6"/>
              </a:rPr>
              <a:t>https://socialanalyticsplus.net/crystalfeel/</a:t>
            </a:r>
            <a:r>
              <a:rPr lang="en" sz="800"/>
              <a:t>.</a:t>
            </a:r>
            <a:endParaRPr sz="800"/>
          </a:p>
          <a:p>
            <a:pPr indent="0" lvl="0" marL="0" rtl="0" algn="l">
              <a:lnSpc>
                <a:spcPct val="105000"/>
              </a:lnSpc>
              <a:spcBef>
                <a:spcPts val="1200"/>
              </a:spcBef>
              <a:spcAft>
                <a:spcPts val="0"/>
              </a:spcAft>
              <a:buSzPts val="688"/>
              <a:buNone/>
            </a:pPr>
            <a:r>
              <a:rPr lang="en" sz="800"/>
              <a:t>[15] The United States Government. (2021, December 3). President Biden announces new actions to protect Americans against the Delta and Omicron variants as we battle COVID-19 this Winter. The White House. </a:t>
            </a:r>
            <a:r>
              <a:rPr lang="en" sz="800" u="sng">
                <a:solidFill>
                  <a:schemeClr val="hlink"/>
                </a:solidFill>
                <a:hlinkClick r:id="rId7"/>
              </a:rPr>
              <a:t>https://www.whitehouse.gov/briefing-room/statements-releases/2021/12/02/fact-sheet-president-biden-announces-new-actions-to-protect-americans-against-the-delta-and-omicron-variants-as-we-battle-covid-19-this-winter/</a:t>
            </a:r>
            <a:r>
              <a:rPr lang="en" sz="800"/>
              <a:t>.</a:t>
            </a:r>
            <a:endParaRPr sz="800"/>
          </a:p>
          <a:p>
            <a:pPr indent="0" lvl="0" marL="0" rtl="0" algn="l">
              <a:lnSpc>
                <a:spcPct val="105000"/>
              </a:lnSpc>
              <a:spcBef>
                <a:spcPts val="1200"/>
              </a:spcBef>
              <a:spcAft>
                <a:spcPts val="0"/>
              </a:spcAft>
              <a:buSzPts val="688"/>
              <a:buNone/>
            </a:pPr>
            <a:r>
              <a:rPr lang="en" sz="800"/>
              <a:t>[16] Tensorflow Notebook: </a:t>
            </a:r>
            <a:r>
              <a:rPr lang="en" sz="800" u="sng">
                <a:solidFill>
                  <a:schemeClr val="hlink"/>
                </a:solidFill>
                <a:hlinkClick r:id="rId8"/>
              </a:rPr>
              <a:t>Fine-tuning a BERT model</a:t>
            </a:r>
            <a:r>
              <a:rPr lang="en" sz="800"/>
              <a:t> </a:t>
            </a:r>
            <a:endParaRPr sz="800"/>
          </a:p>
          <a:p>
            <a:pPr indent="0" lvl="0" marL="0" rtl="0" algn="l">
              <a:lnSpc>
                <a:spcPct val="105000"/>
              </a:lnSpc>
              <a:spcBef>
                <a:spcPts val="1200"/>
              </a:spcBef>
              <a:spcAft>
                <a:spcPts val="1200"/>
              </a:spcAft>
              <a:buSzPts val="688"/>
              <a:buNone/>
            </a:pPr>
            <a:r>
              <a:t/>
            </a:r>
            <a:endParaRPr sz="8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50"/>
          <p:cNvSpPr txBox="1"/>
          <p:nvPr>
            <p:ph type="title"/>
          </p:nvPr>
        </p:nvSpPr>
        <p:spPr>
          <a:xfrm>
            <a:off x="2278500" y="1997400"/>
            <a:ext cx="4587000" cy="1148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Thanks for Listening!</a:t>
            </a:r>
            <a:endParaRPr/>
          </a:p>
          <a:p>
            <a:pPr indent="0" lvl="0" marL="0" rtl="0" algn="ctr">
              <a:spcBef>
                <a:spcPts val="0"/>
              </a:spcBef>
              <a:spcAft>
                <a:spcPts val="0"/>
              </a:spcAft>
              <a:buNone/>
            </a:pPr>
            <a:r>
              <a:rPr lang="en"/>
              <a:t>– Q&amp;A –</a:t>
            </a:r>
            <a:endParaRPr/>
          </a:p>
        </p:txBody>
      </p:sp>
      <p:sp>
        <p:nvSpPr>
          <p:cNvPr id="543" name="Google Shape;543;p50"/>
          <p:cNvSpPr txBox="1"/>
          <p:nvPr/>
        </p:nvSpPr>
        <p:spPr>
          <a:xfrm>
            <a:off x="2379750" y="3862550"/>
            <a:ext cx="4384500" cy="748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500">
                <a:solidFill>
                  <a:schemeClr val="lt1"/>
                </a:solidFill>
                <a:latin typeface="Montserrat"/>
                <a:ea typeface="Montserrat"/>
                <a:cs typeface="Montserrat"/>
                <a:sym typeface="Montserrat"/>
              </a:rPr>
              <a:t>Group GitHub Page: </a:t>
            </a:r>
            <a:endParaRPr sz="2500">
              <a:solidFill>
                <a:schemeClr val="lt1"/>
              </a:solidFill>
              <a:latin typeface="Montserrat"/>
              <a:ea typeface="Montserrat"/>
              <a:cs typeface="Montserrat"/>
              <a:sym typeface="Montserrat"/>
            </a:endParaRPr>
          </a:p>
          <a:p>
            <a:pPr indent="0" lvl="0" marL="0" rtl="0" algn="ctr">
              <a:lnSpc>
                <a:spcPct val="115000"/>
              </a:lnSpc>
              <a:spcBef>
                <a:spcPts val="0"/>
              </a:spcBef>
              <a:spcAft>
                <a:spcPts val="0"/>
              </a:spcAft>
              <a:buNone/>
            </a:pPr>
            <a:r>
              <a:rPr lang="en" sz="788">
                <a:solidFill>
                  <a:schemeClr val="lt1"/>
                </a:solidFill>
                <a:latin typeface="Montserrat"/>
                <a:ea typeface="Montserrat"/>
                <a:cs typeface="Montserrat"/>
                <a:sym typeface="Montserrat"/>
              </a:rPr>
              <a:t>https://github.com/ErcongLuo/GU_ANLY580_FinalProject</a:t>
            </a:r>
            <a:endParaRPr sz="11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Goals &amp; Objectives</a:t>
            </a:r>
            <a:endParaRPr/>
          </a:p>
        </p:txBody>
      </p:sp>
      <p:sp>
        <p:nvSpPr>
          <p:cNvPr id="191" name="Google Shape;191;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Train a BERT model to assess public emotion and sentiment on Twitter conscerning COVID-19 </a:t>
            </a:r>
            <a:r>
              <a:rPr lang="en"/>
              <a:t>Vaccines</a:t>
            </a:r>
            <a:r>
              <a:rPr lang="en"/>
              <a:t> in the United States</a:t>
            </a:r>
            <a:br>
              <a:rPr lang="en"/>
            </a:br>
            <a:endParaRPr/>
          </a:p>
          <a:p>
            <a:pPr indent="-311150" lvl="0" marL="457200" rtl="0" algn="l">
              <a:spcBef>
                <a:spcPts val="0"/>
              </a:spcBef>
              <a:spcAft>
                <a:spcPts val="0"/>
              </a:spcAft>
              <a:buSzPts val="1300"/>
              <a:buChar char="●"/>
            </a:pPr>
            <a:r>
              <a:rPr lang="en"/>
              <a:t>Construct an API to enable rapid ingest and </a:t>
            </a:r>
            <a:r>
              <a:rPr lang="en"/>
              <a:t>interpretation</a:t>
            </a:r>
            <a:r>
              <a:rPr lang="en"/>
              <a:t> of real-time tweets on this topic</a:t>
            </a:r>
            <a:br>
              <a:rPr lang="en"/>
            </a:br>
            <a:endParaRPr/>
          </a:p>
          <a:p>
            <a:pPr indent="-311150" lvl="0" marL="457200" rtl="0" algn="l">
              <a:spcBef>
                <a:spcPts val="0"/>
              </a:spcBef>
              <a:spcAft>
                <a:spcPts val="0"/>
              </a:spcAft>
              <a:buSzPts val="1300"/>
              <a:buChar char="●"/>
            </a:pPr>
            <a:r>
              <a:rPr lang="en"/>
              <a:t>Case Study: Investigate the emergence of the Omicron </a:t>
            </a:r>
            <a:r>
              <a:rPr lang="en"/>
              <a:t>variant</a:t>
            </a:r>
            <a:r>
              <a:rPr lang="en"/>
              <a:t> of COVID-19 in the United States, visualize its effects on Twitter-based public emotion, and provide resources to enable future research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a:t>
            </a:r>
            <a:endParaRPr/>
          </a:p>
        </p:txBody>
      </p:sp>
      <p:sp>
        <p:nvSpPr>
          <p:cNvPr id="197" name="Google Shape;197;p17"/>
          <p:cNvSpPr txBox="1"/>
          <p:nvPr>
            <p:ph idx="1" type="body"/>
          </p:nvPr>
        </p:nvSpPr>
        <p:spPr>
          <a:xfrm>
            <a:off x="1297500" y="1307850"/>
            <a:ext cx="65397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Utilized Twitter data collected by Singapore’s Agency for Science, Technology and Research (A*STAR)</a:t>
            </a:r>
            <a:br>
              <a:rPr lang="en"/>
            </a:br>
            <a:endParaRPr/>
          </a:p>
          <a:p>
            <a:pPr indent="-311150" lvl="0" marL="457200" rtl="0" algn="l">
              <a:spcBef>
                <a:spcPts val="0"/>
              </a:spcBef>
              <a:spcAft>
                <a:spcPts val="0"/>
              </a:spcAft>
              <a:buSzPts val="1300"/>
              <a:buChar char="●"/>
            </a:pPr>
            <a:r>
              <a:rPr lang="en"/>
              <a:t>Contains over 198 million tweets retrieved with the keywords “corona”, “wuhan”, “nCov”, or “covid”</a:t>
            </a:r>
            <a:br>
              <a:rPr lang="en"/>
            </a:br>
            <a:endParaRPr/>
          </a:p>
          <a:p>
            <a:pPr indent="-311150" lvl="0" marL="457200" rtl="0" algn="l">
              <a:spcBef>
                <a:spcPts val="0"/>
              </a:spcBef>
              <a:spcAft>
                <a:spcPts val="0"/>
              </a:spcAft>
              <a:buSzPts val="1300"/>
              <a:buChar char="●"/>
            </a:pPr>
            <a:r>
              <a:rPr lang="en"/>
              <a:t>Calculated emotions and sentiments in tweets with CrystalFeel, a Multi-dimensional Emotion Analyser</a:t>
            </a:r>
            <a:br>
              <a:rPr lang="en"/>
            </a:br>
            <a:endParaRPr/>
          </a:p>
          <a:p>
            <a:pPr indent="-311150" lvl="0" marL="457200" rtl="0" algn="l">
              <a:spcBef>
                <a:spcPts val="0"/>
              </a:spcBef>
              <a:spcAft>
                <a:spcPts val="0"/>
              </a:spcAft>
              <a:buSzPts val="1300"/>
              <a:buChar char="●"/>
            </a:pPr>
            <a:r>
              <a:rPr lang="en"/>
              <a:t>Best efforts yielded accurate results only 70%-80% of the time</a:t>
            </a:r>
            <a:endParaRPr/>
          </a:p>
          <a:p>
            <a:pPr indent="0" lvl="0" marL="457200" rtl="0" algn="l">
              <a:spcBef>
                <a:spcPts val="1200"/>
              </a:spcBef>
              <a:spcAft>
                <a:spcPts val="1200"/>
              </a:spcAft>
              <a:buNone/>
            </a:pPr>
            <a:r>
              <a:t/>
            </a:r>
            <a:endParaRPr/>
          </a:p>
        </p:txBody>
      </p:sp>
      <p:pic>
        <p:nvPicPr>
          <p:cNvPr id="198" name="Google Shape;198;p17"/>
          <p:cNvPicPr preferRelativeResize="0"/>
          <p:nvPr/>
        </p:nvPicPr>
        <p:blipFill rotWithShape="1">
          <a:blip r:embed="rId3">
            <a:alphaModFix/>
          </a:blip>
          <a:srcRect b="16632" l="0" r="0" t="15561"/>
          <a:stretch/>
        </p:blipFill>
        <p:spPr>
          <a:xfrm>
            <a:off x="6746300" y="39100"/>
            <a:ext cx="2345575" cy="836275"/>
          </a:xfrm>
          <a:prstGeom prst="rect">
            <a:avLst/>
          </a:prstGeom>
          <a:noFill/>
          <a:ln>
            <a:noFill/>
          </a:ln>
        </p:spPr>
      </p:pic>
      <p:grpSp>
        <p:nvGrpSpPr>
          <p:cNvPr id="199" name="Google Shape;199;p17"/>
          <p:cNvGrpSpPr/>
          <p:nvPr/>
        </p:nvGrpSpPr>
        <p:grpSpPr>
          <a:xfrm>
            <a:off x="2411275" y="4045175"/>
            <a:ext cx="3389276" cy="732675"/>
            <a:chOff x="2449625" y="3611550"/>
            <a:chExt cx="3389276" cy="732675"/>
          </a:xfrm>
        </p:grpSpPr>
        <p:pic>
          <p:nvPicPr>
            <p:cNvPr id="200" name="Google Shape;200;p17"/>
            <p:cNvPicPr preferRelativeResize="0"/>
            <p:nvPr/>
          </p:nvPicPr>
          <p:blipFill rotWithShape="1">
            <a:blip r:embed="rId4">
              <a:alphaModFix/>
            </a:blip>
            <a:srcRect b="20503" l="11100" r="44902" t="48727"/>
            <a:stretch/>
          </p:blipFill>
          <p:spPr>
            <a:xfrm>
              <a:off x="2449625" y="3611550"/>
              <a:ext cx="2623325" cy="732675"/>
            </a:xfrm>
            <a:prstGeom prst="rect">
              <a:avLst/>
            </a:prstGeom>
            <a:noFill/>
            <a:ln>
              <a:noFill/>
            </a:ln>
          </p:spPr>
        </p:pic>
        <p:sp>
          <p:nvSpPr>
            <p:cNvPr id="201" name="Google Shape;201;p17"/>
            <p:cNvSpPr/>
            <p:nvPr/>
          </p:nvSpPr>
          <p:spPr>
            <a:xfrm>
              <a:off x="3375450" y="3920750"/>
              <a:ext cx="21300" cy="21300"/>
            </a:xfrm>
            <a:prstGeom prst="flowChartConnector">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7"/>
            <p:cNvSpPr/>
            <p:nvPr/>
          </p:nvSpPr>
          <p:spPr>
            <a:xfrm>
              <a:off x="3354150" y="3951700"/>
              <a:ext cx="21300" cy="21300"/>
            </a:xfrm>
            <a:prstGeom prst="flowChartConnector">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7"/>
            <p:cNvSpPr/>
            <p:nvPr/>
          </p:nvSpPr>
          <p:spPr>
            <a:xfrm>
              <a:off x="3342125" y="3989800"/>
              <a:ext cx="21300" cy="21300"/>
            </a:xfrm>
            <a:prstGeom prst="flowChartConnector">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4" name="Google Shape;204;p17"/>
            <p:cNvCxnSpPr/>
            <p:nvPr/>
          </p:nvCxnSpPr>
          <p:spPr>
            <a:xfrm>
              <a:off x="4045750" y="3813575"/>
              <a:ext cx="69000" cy="34500"/>
            </a:xfrm>
            <a:prstGeom prst="straightConnector1">
              <a:avLst/>
            </a:prstGeom>
            <a:noFill/>
            <a:ln cap="flat" cmpd="sng" w="9525">
              <a:solidFill>
                <a:schemeClr val="dk1"/>
              </a:solidFill>
              <a:prstDash val="solid"/>
              <a:round/>
              <a:headEnd len="med" w="med" type="none"/>
              <a:tailEnd len="med" w="med" type="none"/>
            </a:ln>
          </p:spPr>
        </p:cxnSp>
        <p:cxnSp>
          <p:nvCxnSpPr>
            <p:cNvPr id="205" name="Google Shape;205;p17"/>
            <p:cNvCxnSpPr/>
            <p:nvPr/>
          </p:nvCxnSpPr>
          <p:spPr>
            <a:xfrm flipH="1" rot="10800000">
              <a:off x="4187425" y="3814175"/>
              <a:ext cx="66600" cy="33300"/>
            </a:xfrm>
            <a:prstGeom prst="straightConnector1">
              <a:avLst/>
            </a:prstGeom>
            <a:noFill/>
            <a:ln cap="flat" cmpd="sng" w="9525">
              <a:solidFill>
                <a:schemeClr val="dk1"/>
              </a:solidFill>
              <a:prstDash val="solid"/>
              <a:round/>
              <a:headEnd len="med" w="med" type="none"/>
              <a:tailEnd len="med" w="med" type="none"/>
            </a:ln>
          </p:spPr>
        </p:cxnSp>
        <p:pic>
          <p:nvPicPr>
            <p:cNvPr id="206" name="Google Shape;206;p17"/>
            <p:cNvPicPr preferRelativeResize="0"/>
            <p:nvPr/>
          </p:nvPicPr>
          <p:blipFill rotWithShape="1">
            <a:blip r:embed="rId4">
              <a:alphaModFix/>
            </a:blip>
            <a:srcRect b="20503" l="75615" r="10828" t="48727"/>
            <a:stretch/>
          </p:blipFill>
          <p:spPr>
            <a:xfrm>
              <a:off x="5030600" y="3611550"/>
              <a:ext cx="808301" cy="732675"/>
            </a:xfrm>
            <a:prstGeom prst="rect">
              <a:avLst/>
            </a:prstGeom>
            <a:noFill/>
            <a:ln>
              <a:noFill/>
            </a:ln>
          </p:spPr>
        </p:pic>
      </p:grpSp>
      <p:pic>
        <p:nvPicPr>
          <p:cNvPr id="207" name="Google Shape;207;p17"/>
          <p:cNvPicPr preferRelativeResize="0"/>
          <p:nvPr/>
        </p:nvPicPr>
        <p:blipFill>
          <a:blip r:embed="rId5">
            <a:alphaModFix/>
          </a:blip>
          <a:stretch>
            <a:fillRect/>
          </a:stretch>
        </p:blipFill>
        <p:spPr>
          <a:xfrm>
            <a:off x="6636375" y="3068374"/>
            <a:ext cx="2250900" cy="1885725"/>
          </a:xfrm>
          <a:prstGeom prst="rect">
            <a:avLst/>
          </a:prstGeom>
          <a:noFill/>
          <a:ln>
            <a:noFill/>
          </a:ln>
        </p:spPr>
      </p:pic>
      <p:sp>
        <p:nvSpPr>
          <p:cNvPr id="208" name="Google Shape;208;p17"/>
          <p:cNvSpPr txBox="1"/>
          <p:nvPr/>
        </p:nvSpPr>
        <p:spPr>
          <a:xfrm>
            <a:off x="6914075" y="2792025"/>
            <a:ext cx="1878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Lato"/>
                <a:ea typeface="Lato"/>
                <a:cs typeface="Lato"/>
                <a:sym typeface="Lato"/>
              </a:rPr>
              <a:t>“COVID is the worst”</a:t>
            </a:r>
            <a:endParaRPr sz="1300">
              <a:solidFill>
                <a:schemeClr val="lt1"/>
              </a:solidFill>
              <a:latin typeface="Lato"/>
              <a:ea typeface="Lato"/>
              <a:cs typeface="Lato"/>
              <a:sym typeface="Lato"/>
            </a:endParaRPr>
          </a:p>
        </p:txBody>
      </p:sp>
      <p:pic>
        <p:nvPicPr>
          <p:cNvPr id="209" name="Google Shape;209;p17"/>
          <p:cNvPicPr preferRelativeResize="0"/>
          <p:nvPr/>
        </p:nvPicPr>
        <p:blipFill rotWithShape="1">
          <a:blip r:embed="rId6">
            <a:alphaModFix/>
          </a:blip>
          <a:srcRect b="0" l="0" r="0" t="9682"/>
          <a:stretch/>
        </p:blipFill>
        <p:spPr>
          <a:xfrm>
            <a:off x="6455825" y="4836525"/>
            <a:ext cx="1284125" cy="295825"/>
          </a:xfrm>
          <a:prstGeom prst="rect">
            <a:avLst/>
          </a:prstGeom>
          <a:noFill/>
          <a:ln>
            <a:noFill/>
          </a:ln>
          <a:effectLst>
            <a:outerShdw blurRad="57150" rotWithShape="0" algn="bl" dir="5400000" dist="19050">
              <a:srgbClr val="000000">
                <a:alpha val="50000"/>
              </a:srgbClr>
            </a:outerShdw>
          </a:effectLst>
        </p:spPr>
      </p:pic>
      <p:pic>
        <p:nvPicPr>
          <p:cNvPr id="210" name="Google Shape;210;p17"/>
          <p:cNvPicPr preferRelativeResize="0"/>
          <p:nvPr/>
        </p:nvPicPr>
        <p:blipFill>
          <a:blip r:embed="rId7">
            <a:alphaModFix/>
          </a:blip>
          <a:stretch>
            <a:fillRect/>
          </a:stretch>
        </p:blipFill>
        <p:spPr>
          <a:xfrm>
            <a:off x="7898719" y="4836525"/>
            <a:ext cx="1193156" cy="2958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Processing Emotions</a:t>
            </a:r>
            <a:endParaRPr/>
          </a:p>
        </p:txBody>
      </p:sp>
      <p:sp>
        <p:nvSpPr>
          <p:cNvPr id="216" name="Google Shape;216;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7" name="Google Shape;217;p18"/>
          <p:cNvPicPr preferRelativeResize="0"/>
          <p:nvPr/>
        </p:nvPicPr>
        <p:blipFill rotWithShape="1">
          <a:blip r:embed="rId3">
            <a:alphaModFix/>
          </a:blip>
          <a:srcRect b="48834" l="0" r="36864" t="10561"/>
          <a:stretch/>
        </p:blipFill>
        <p:spPr>
          <a:xfrm>
            <a:off x="736800" y="1463875"/>
            <a:ext cx="7825202" cy="3256300"/>
          </a:xfrm>
          <a:prstGeom prst="rect">
            <a:avLst/>
          </a:prstGeom>
          <a:noFill/>
          <a:ln>
            <a:noFill/>
          </a:ln>
        </p:spPr>
      </p:pic>
      <p:sp>
        <p:nvSpPr>
          <p:cNvPr id="218" name="Google Shape;218;p18"/>
          <p:cNvSpPr txBox="1"/>
          <p:nvPr/>
        </p:nvSpPr>
        <p:spPr>
          <a:xfrm>
            <a:off x="1297500" y="1878950"/>
            <a:ext cx="2217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Low Intensity: COVID is kind of a bummer</a:t>
            </a:r>
            <a:endParaRPr sz="800">
              <a:latin typeface="Lato"/>
              <a:ea typeface="Lato"/>
              <a:cs typeface="Lato"/>
              <a:sym typeface="Lato"/>
            </a:endParaRPr>
          </a:p>
          <a:p>
            <a:pPr indent="0" lvl="0" marL="0" rtl="0" algn="l">
              <a:spcBef>
                <a:spcPts val="0"/>
              </a:spcBef>
              <a:spcAft>
                <a:spcPts val="0"/>
              </a:spcAft>
              <a:buNone/>
            </a:pPr>
            <a:r>
              <a:rPr lang="en" sz="800">
                <a:latin typeface="Lato"/>
                <a:ea typeface="Lato"/>
                <a:cs typeface="Lato"/>
                <a:sym typeface="Lato"/>
              </a:rPr>
              <a:t>High Intensity: COVID IS THE WORST!!!</a:t>
            </a:r>
            <a:endParaRPr sz="800">
              <a:latin typeface="Lato"/>
              <a:ea typeface="Lato"/>
              <a:cs typeface="Lato"/>
              <a:sym typeface="Lato"/>
            </a:endParaRPr>
          </a:p>
        </p:txBody>
      </p:sp>
      <p:sp>
        <p:nvSpPr>
          <p:cNvPr id="219" name="Google Shape;219;p18"/>
          <p:cNvSpPr/>
          <p:nvPr/>
        </p:nvSpPr>
        <p:spPr>
          <a:xfrm>
            <a:off x="1358550" y="1928900"/>
            <a:ext cx="1946400" cy="331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8"/>
          <p:cNvSpPr/>
          <p:nvPr/>
        </p:nvSpPr>
        <p:spPr>
          <a:xfrm>
            <a:off x="5792350" y="3629525"/>
            <a:ext cx="135300" cy="155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Labeled Data Examples</a:t>
            </a:r>
            <a:endParaRPr/>
          </a:p>
        </p:txBody>
      </p:sp>
      <p:grpSp>
        <p:nvGrpSpPr>
          <p:cNvPr id="226" name="Google Shape;226;p19"/>
          <p:cNvGrpSpPr/>
          <p:nvPr/>
        </p:nvGrpSpPr>
        <p:grpSpPr>
          <a:xfrm>
            <a:off x="246975" y="1051275"/>
            <a:ext cx="3831150" cy="1688575"/>
            <a:chOff x="239900" y="1121850"/>
            <a:chExt cx="3831150" cy="1688575"/>
          </a:xfrm>
        </p:grpSpPr>
        <p:pic>
          <p:nvPicPr>
            <p:cNvPr id="227" name="Google Shape;227;p19"/>
            <p:cNvPicPr preferRelativeResize="0"/>
            <p:nvPr/>
          </p:nvPicPr>
          <p:blipFill>
            <a:blip r:embed="rId3">
              <a:alphaModFix/>
            </a:blip>
            <a:stretch>
              <a:fillRect/>
            </a:stretch>
          </p:blipFill>
          <p:spPr>
            <a:xfrm>
              <a:off x="239900" y="1448949"/>
              <a:ext cx="3831150" cy="1361476"/>
            </a:xfrm>
            <a:prstGeom prst="rect">
              <a:avLst/>
            </a:prstGeom>
            <a:noFill/>
            <a:ln>
              <a:noFill/>
            </a:ln>
            <a:effectLst>
              <a:outerShdw blurRad="57150" rotWithShape="0" algn="bl" dir="5400000" dist="19050">
                <a:srgbClr val="000000">
                  <a:alpha val="50000"/>
                </a:srgbClr>
              </a:outerShdw>
            </a:effectLst>
          </p:spPr>
        </p:pic>
        <p:sp>
          <p:nvSpPr>
            <p:cNvPr id="228" name="Google Shape;228;p19"/>
            <p:cNvSpPr txBox="1"/>
            <p:nvPr/>
          </p:nvSpPr>
          <p:spPr>
            <a:xfrm>
              <a:off x="1714475" y="1121850"/>
              <a:ext cx="882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Lato"/>
                  <a:ea typeface="Lato"/>
                  <a:cs typeface="Lato"/>
                  <a:sym typeface="Lato"/>
                </a:rPr>
                <a:t>Sadness</a:t>
              </a:r>
              <a:endParaRPr b="1">
                <a:solidFill>
                  <a:schemeClr val="lt1"/>
                </a:solidFill>
                <a:latin typeface="Lato"/>
                <a:ea typeface="Lato"/>
                <a:cs typeface="Lato"/>
                <a:sym typeface="Lato"/>
              </a:endParaRPr>
            </a:p>
          </p:txBody>
        </p:sp>
      </p:grpSp>
      <p:grpSp>
        <p:nvGrpSpPr>
          <p:cNvPr id="229" name="Google Shape;229;p19"/>
          <p:cNvGrpSpPr/>
          <p:nvPr/>
        </p:nvGrpSpPr>
        <p:grpSpPr>
          <a:xfrm>
            <a:off x="4926150" y="2998075"/>
            <a:ext cx="3831150" cy="1992500"/>
            <a:chOff x="4875425" y="747350"/>
            <a:chExt cx="3831150" cy="1992500"/>
          </a:xfrm>
        </p:grpSpPr>
        <p:pic>
          <p:nvPicPr>
            <p:cNvPr id="230" name="Google Shape;230;p19"/>
            <p:cNvPicPr preferRelativeResize="0"/>
            <p:nvPr/>
          </p:nvPicPr>
          <p:blipFill>
            <a:blip r:embed="rId4">
              <a:alphaModFix/>
            </a:blip>
            <a:stretch>
              <a:fillRect/>
            </a:stretch>
          </p:blipFill>
          <p:spPr>
            <a:xfrm>
              <a:off x="4875425" y="1051275"/>
              <a:ext cx="3831150" cy="1688575"/>
            </a:xfrm>
            <a:prstGeom prst="rect">
              <a:avLst/>
            </a:prstGeom>
            <a:noFill/>
            <a:ln>
              <a:noFill/>
            </a:ln>
            <a:effectLst>
              <a:outerShdw blurRad="57150" rotWithShape="0" algn="bl" dir="5400000" dist="19050">
                <a:srgbClr val="000000">
                  <a:alpha val="50000"/>
                </a:srgbClr>
              </a:outerShdw>
            </a:effectLst>
          </p:spPr>
        </p:pic>
        <p:sp>
          <p:nvSpPr>
            <p:cNvPr id="231" name="Google Shape;231;p19"/>
            <p:cNvSpPr txBox="1"/>
            <p:nvPr/>
          </p:nvSpPr>
          <p:spPr>
            <a:xfrm>
              <a:off x="6230150" y="747350"/>
              <a:ext cx="112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Lato"/>
                  <a:ea typeface="Lato"/>
                  <a:cs typeface="Lato"/>
                  <a:sym typeface="Lato"/>
                </a:rPr>
                <a:t>Happiness</a:t>
              </a:r>
              <a:endParaRPr b="1">
                <a:solidFill>
                  <a:schemeClr val="lt1"/>
                </a:solidFill>
                <a:latin typeface="Lato"/>
                <a:ea typeface="Lato"/>
                <a:cs typeface="Lato"/>
                <a:sym typeface="Lato"/>
              </a:endParaRPr>
            </a:p>
          </p:txBody>
        </p:sp>
      </p:grpSp>
      <p:grpSp>
        <p:nvGrpSpPr>
          <p:cNvPr id="232" name="Google Shape;232;p19"/>
          <p:cNvGrpSpPr/>
          <p:nvPr/>
        </p:nvGrpSpPr>
        <p:grpSpPr>
          <a:xfrm>
            <a:off x="4926152" y="1064747"/>
            <a:ext cx="3831152" cy="1661647"/>
            <a:chOff x="4875425" y="3391200"/>
            <a:chExt cx="3831152" cy="1634675"/>
          </a:xfrm>
        </p:grpSpPr>
        <p:pic>
          <p:nvPicPr>
            <p:cNvPr id="233" name="Google Shape;233;p19"/>
            <p:cNvPicPr preferRelativeResize="0"/>
            <p:nvPr/>
          </p:nvPicPr>
          <p:blipFill>
            <a:blip r:embed="rId5">
              <a:alphaModFix/>
            </a:blip>
            <a:stretch>
              <a:fillRect/>
            </a:stretch>
          </p:blipFill>
          <p:spPr>
            <a:xfrm>
              <a:off x="4875425" y="3686000"/>
              <a:ext cx="3831152" cy="1339875"/>
            </a:xfrm>
            <a:prstGeom prst="rect">
              <a:avLst/>
            </a:prstGeom>
            <a:noFill/>
            <a:ln>
              <a:noFill/>
            </a:ln>
            <a:effectLst>
              <a:outerShdw blurRad="57150" rotWithShape="0" algn="bl" dir="5400000" dist="19050">
                <a:srgbClr val="000000">
                  <a:alpha val="50000"/>
                </a:srgbClr>
              </a:outerShdw>
            </a:effectLst>
          </p:spPr>
        </p:pic>
        <p:sp>
          <p:nvSpPr>
            <p:cNvPr id="234" name="Google Shape;234;p19"/>
            <p:cNvSpPr txBox="1"/>
            <p:nvPr/>
          </p:nvSpPr>
          <p:spPr>
            <a:xfrm>
              <a:off x="6526475" y="3391200"/>
              <a:ext cx="698400" cy="3936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Lato"/>
                  <a:ea typeface="Lato"/>
                  <a:cs typeface="Lato"/>
                  <a:sym typeface="Lato"/>
                </a:rPr>
                <a:t>Fear</a:t>
              </a:r>
              <a:endParaRPr b="1">
                <a:solidFill>
                  <a:schemeClr val="lt1"/>
                </a:solidFill>
                <a:latin typeface="Lato"/>
                <a:ea typeface="Lato"/>
                <a:cs typeface="Lato"/>
                <a:sym typeface="Lato"/>
              </a:endParaRPr>
            </a:p>
          </p:txBody>
        </p:sp>
      </p:grpSp>
      <p:sp>
        <p:nvSpPr>
          <p:cNvPr id="235" name="Google Shape;235;p19"/>
          <p:cNvSpPr/>
          <p:nvPr/>
        </p:nvSpPr>
        <p:spPr>
          <a:xfrm>
            <a:off x="683125" y="1641425"/>
            <a:ext cx="737700" cy="197400"/>
          </a:xfrm>
          <a:prstGeom prst="rect">
            <a:avLst/>
          </a:pr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9"/>
          <p:cNvSpPr/>
          <p:nvPr/>
        </p:nvSpPr>
        <p:spPr>
          <a:xfrm>
            <a:off x="5406400" y="1664225"/>
            <a:ext cx="446700" cy="174600"/>
          </a:xfrm>
          <a:prstGeom prst="rect">
            <a:avLst/>
          </a:pr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9"/>
          <p:cNvSpPr/>
          <p:nvPr/>
        </p:nvSpPr>
        <p:spPr>
          <a:xfrm>
            <a:off x="5365850" y="3608050"/>
            <a:ext cx="831900" cy="174600"/>
          </a:xfrm>
          <a:prstGeom prst="rect">
            <a:avLst/>
          </a:pr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8" name="Google Shape;238;p19"/>
          <p:cNvPicPr preferRelativeResize="0"/>
          <p:nvPr/>
        </p:nvPicPr>
        <p:blipFill rotWithShape="1">
          <a:blip r:embed="rId6">
            <a:alphaModFix/>
          </a:blip>
          <a:srcRect b="0" l="0" r="921" t="0"/>
          <a:stretch/>
        </p:blipFill>
        <p:spPr>
          <a:xfrm>
            <a:off x="246975" y="3302000"/>
            <a:ext cx="3831151" cy="1688575"/>
          </a:xfrm>
          <a:prstGeom prst="rect">
            <a:avLst/>
          </a:prstGeom>
          <a:noFill/>
          <a:ln>
            <a:noFill/>
          </a:ln>
          <a:effectLst>
            <a:outerShdw blurRad="57150" rotWithShape="0" algn="bl" dir="5400000" dist="19050">
              <a:srgbClr val="000000">
                <a:alpha val="50000"/>
              </a:srgbClr>
            </a:outerShdw>
          </a:effectLst>
        </p:spPr>
      </p:pic>
      <p:sp>
        <p:nvSpPr>
          <p:cNvPr id="239" name="Google Shape;239;p19"/>
          <p:cNvSpPr/>
          <p:nvPr/>
        </p:nvSpPr>
        <p:spPr>
          <a:xfrm>
            <a:off x="704425" y="3544600"/>
            <a:ext cx="789300" cy="174600"/>
          </a:xfrm>
          <a:prstGeom prst="rect">
            <a:avLst/>
          </a:pr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9"/>
          <p:cNvSpPr txBox="1"/>
          <p:nvPr/>
        </p:nvSpPr>
        <p:spPr>
          <a:xfrm>
            <a:off x="1813352" y="2998084"/>
            <a:ext cx="6984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Lato"/>
                <a:ea typeface="Lato"/>
                <a:cs typeface="Lato"/>
                <a:sym typeface="Lato"/>
              </a:rPr>
              <a:t>Anger</a:t>
            </a:r>
            <a:endParaRPr b="1">
              <a:solidFill>
                <a:schemeClr val="lt1"/>
              </a:solidFill>
              <a:latin typeface="Lato"/>
              <a:ea typeface="Lato"/>
              <a:cs typeface="Lato"/>
              <a:sym typeface="Lato"/>
            </a:endParaRPr>
          </a:p>
        </p:txBody>
      </p:sp>
      <p:sp>
        <p:nvSpPr>
          <p:cNvPr id="241" name="Google Shape;241;p19"/>
          <p:cNvSpPr txBox="1"/>
          <p:nvPr/>
        </p:nvSpPr>
        <p:spPr>
          <a:xfrm>
            <a:off x="-209525" y="446075"/>
            <a:ext cx="3893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BERT TOKENIZER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WORDPIECE EMBEDDING</a:t>
            </a:r>
            <a:endParaRPr/>
          </a:p>
        </p:txBody>
      </p:sp>
      <p:graphicFrame>
        <p:nvGraphicFramePr>
          <p:cNvPr id="252" name="Google Shape;252;p21"/>
          <p:cNvGraphicFramePr/>
          <p:nvPr/>
        </p:nvGraphicFramePr>
        <p:xfrm>
          <a:off x="5958275" y="1009388"/>
          <a:ext cx="3000000" cy="3000000"/>
        </p:xfrm>
        <a:graphic>
          <a:graphicData uri="http://schemas.openxmlformats.org/drawingml/2006/table">
            <a:tbl>
              <a:tblPr>
                <a:noFill/>
                <a:tableStyleId>{6493B0D6-0BB2-477F-8861-34E509D9F9E4}</a:tableStyleId>
              </a:tblPr>
              <a:tblGrid>
                <a:gridCol w="382850"/>
                <a:gridCol w="382850"/>
                <a:gridCol w="382850"/>
                <a:gridCol w="382850"/>
                <a:gridCol w="382850"/>
              </a:tblGrid>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917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r h="228025">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c>
                  <a:txBody>
                    <a:bodyPr/>
                    <a:lstStyle/>
                    <a:p>
                      <a:pPr indent="0" lvl="0" marL="0" rtl="0" algn="l">
                        <a:spcBef>
                          <a:spcPts val="0"/>
                        </a:spcBef>
                        <a:spcAft>
                          <a:spcPts val="0"/>
                        </a:spcAft>
                        <a:buNone/>
                      </a:pPr>
                      <a:r>
                        <a:t/>
                      </a:r>
                      <a:endParaRPr sz="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3C47D"/>
                    </a:solidFill>
                  </a:tcPr>
                </a:tc>
              </a:tr>
            </a:tbl>
          </a:graphicData>
        </a:graphic>
      </p:graphicFrame>
      <p:sp>
        <p:nvSpPr>
          <p:cNvPr id="253" name="Google Shape;253;p21"/>
          <p:cNvSpPr txBox="1"/>
          <p:nvPr/>
        </p:nvSpPr>
        <p:spPr>
          <a:xfrm>
            <a:off x="8272726" y="2411400"/>
            <a:ext cx="91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30,000+</a:t>
            </a:r>
            <a:endParaRPr>
              <a:solidFill>
                <a:schemeClr val="lt1"/>
              </a:solidFill>
              <a:latin typeface="Lato"/>
              <a:ea typeface="Lato"/>
              <a:cs typeface="Lato"/>
              <a:sym typeface="Lato"/>
            </a:endParaRPr>
          </a:p>
        </p:txBody>
      </p:sp>
      <p:sp>
        <p:nvSpPr>
          <p:cNvPr id="254" name="Google Shape;254;p21"/>
          <p:cNvSpPr txBox="1"/>
          <p:nvPr/>
        </p:nvSpPr>
        <p:spPr>
          <a:xfrm>
            <a:off x="6459700" y="393750"/>
            <a:ext cx="1212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Embedding</a:t>
            </a:r>
            <a:r>
              <a:rPr lang="en">
                <a:solidFill>
                  <a:schemeClr val="lt1"/>
                </a:solidFill>
                <a:latin typeface="Lato"/>
                <a:ea typeface="Lato"/>
                <a:cs typeface="Lato"/>
                <a:sym typeface="Lato"/>
              </a:rPr>
              <a:t> Lookup Table</a:t>
            </a:r>
            <a:endParaRPr>
              <a:solidFill>
                <a:schemeClr val="lt1"/>
              </a:solidFill>
              <a:latin typeface="Lato"/>
              <a:ea typeface="Lato"/>
              <a:cs typeface="Lato"/>
              <a:sym typeface="Lato"/>
            </a:endParaRPr>
          </a:p>
        </p:txBody>
      </p:sp>
      <p:sp>
        <p:nvSpPr>
          <p:cNvPr id="255" name="Google Shape;255;p21"/>
          <p:cNvSpPr txBox="1"/>
          <p:nvPr/>
        </p:nvSpPr>
        <p:spPr>
          <a:xfrm>
            <a:off x="6687850" y="4621275"/>
            <a:ext cx="58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768</a:t>
            </a:r>
            <a:endParaRPr>
              <a:solidFill>
                <a:schemeClr val="lt1"/>
              </a:solidFill>
              <a:latin typeface="Lato"/>
              <a:ea typeface="Lato"/>
              <a:cs typeface="Lato"/>
              <a:sym typeface="Lato"/>
            </a:endParaRPr>
          </a:p>
        </p:txBody>
      </p:sp>
      <p:sp>
        <p:nvSpPr>
          <p:cNvPr id="256" name="Google Shape;256;p21"/>
          <p:cNvSpPr/>
          <p:nvPr/>
        </p:nvSpPr>
        <p:spPr>
          <a:xfrm>
            <a:off x="7872513" y="1009300"/>
            <a:ext cx="400200" cy="32043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1"/>
          <p:cNvSpPr/>
          <p:nvPr/>
        </p:nvSpPr>
        <p:spPr>
          <a:xfrm rot="5400000">
            <a:off x="6715300" y="3516650"/>
            <a:ext cx="400200" cy="18882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1"/>
          <p:cNvSpPr txBox="1"/>
          <p:nvPr/>
        </p:nvSpPr>
        <p:spPr>
          <a:xfrm>
            <a:off x="271150" y="3860450"/>
            <a:ext cx="544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[ 0.359   ,    -1.494   ,    0.334   ,    …   ,    0.4367    ,    1.234     ,     0.002 ]</a:t>
            </a:r>
            <a:endParaRPr>
              <a:solidFill>
                <a:schemeClr val="lt1"/>
              </a:solidFill>
              <a:latin typeface="Lato"/>
              <a:ea typeface="Lato"/>
              <a:cs typeface="Lato"/>
              <a:sym typeface="Lato"/>
            </a:endParaRPr>
          </a:p>
        </p:txBody>
      </p:sp>
      <p:sp>
        <p:nvSpPr>
          <p:cNvPr id="259" name="Google Shape;259;p21"/>
          <p:cNvSpPr/>
          <p:nvPr/>
        </p:nvSpPr>
        <p:spPr>
          <a:xfrm rot="5400000">
            <a:off x="2641400" y="1950700"/>
            <a:ext cx="400200" cy="49260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1"/>
          <p:cNvSpPr txBox="1"/>
          <p:nvPr/>
        </p:nvSpPr>
        <p:spPr>
          <a:xfrm>
            <a:off x="2549000" y="4660850"/>
            <a:ext cx="58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768</a:t>
            </a:r>
            <a:endParaRPr>
              <a:solidFill>
                <a:schemeClr val="lt1"/>
              </a:solidFill>
              <a:latin typeface="Lato"/>
              <a:ea typeface="Lato"/>
              <a:cs typeface="Lato"/>
              <a:sym typeface="Lato"/>
            </a:endParaRPr>
          </a:p>
        </p:txBody>
      </p:sp>
      <p:sp>
        <p:nvSpPr>
          <p:cNvPr id="261" name="Google Shape;261;p21"/>
          <p:cNvSpPr txBox="1"/>
          <p:nvPr/>
        </p:nvSpPr>
        <p:spPr>
          <a:xfrm>
            <a:off x="1835950" y="1570550"/>
            <a:ext cx="1129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lt1"/>
                </a:solidFill>
                <a:latin typeface="Lato"/>
                <a:ea typeface="Lato"/>
                <a:cs typeface="Lato"/>
                <a:sym typeface="Lato"/>
              </a:rPr>
              <a:t>“Hello”</a:t>
            </a:r>
            <a:endParaRPr sz="1900">
              <a:solidFill>
                <a:schemeClr val="lt1"/>
              </a:solidFill>
              <a:latin typeface="Lato"/>
              <a:ea typeface="Lato"/>
              <a:cs typeface="Lato"/>
              <a:sym typeface="Lato"/>
            </a:endParaRPr>
          </a:p>
        </p:txBody>
      </p:sp>
      <p:sp>
        <p:nvSpPr>
          <p:cNvPr id="262" name="Google Shape;262;p21"/>
          <p:cNvSpPr txBox="1"/>
          <p:nvPr/>
        </p:nvSpPr>
        <p:spPr>
          <a:xfrm>
            <a:off x="5397725" y="2106275"/>
            <a:ext cx="652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1"/>
                </a:solidFill>
                <a:latin typeface="Lato"/>
                <a:ea typeface="Lato"/>
                <a:cs typeface="Lato"/>
                <a:sym typeface="Lato"/>
              </a:rPr>
              <a:t>“Hello”</a:t>
            </a:r>
            <a:endParaRPr sz="1100">
              <a:solidFill>
                <a:schemeClr val="lt1"/>
              </a:solidFill>
              <a:latin typeface="Lato"/>
              <a:ea typeface="Lato"/>
              <a:cs typeface="Lato"/>
              <a:sym typeface="Lato"/>
            </a:endParaRPr>
          </a:p>
        </p:txBody>
      </p:sp>
      <p:sp>
        <p:nvSpPr>
          <p:cNvPr id="263" name="Google Shape;263;p21"/>
          <p:cNvSpPr/>
          <p:nvPr/>
        </p:nvSpPr>
        <p:spPr>
          <a:xfrm>
            <a:off x="5965450" y="2152300"/>
            <a:ext cx="1888200" cy="232200"/>
          </a:xfrm>
          <a:prstGeom prst="rect">
            <a:avLst/>
          </a:prstGeom>
          <a:solidFill>
            <a:srgbClr val="FFE599">
              <a:alpha val="776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par>
                                <p:cTn fill="hold" nodeType="with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par>
                                <p:cTn fill="hold" nodeType="with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par>
                                <p:cTn fill="hold" nodeType="with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par>
                                <p:cTn fill="hold" nodeType="with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childTnLst>
                          </p:cTn>
                        </p:par>
                        <p:par>
                          <p:cTn fill="hold">
                            <p:stCondLst>
                              <p:cond delay="1000"/>
                            </p:stCondLst>
                            <p:childTnLst>
                              <p:par>
                                <p:cTn fill="hold" nodeType="afterEffect" presetClass="exit" presetID="10" presetSubtype="0">
                                  <p:stCondLst>
                                    <p:cond delay="0"/>
                                  </p:stCondLst>
                                  <p:childTnLst>
                                    <p:animEffect filter="fade" transition="out">
                                      <p:cBhvr>
                                        <p:cTn dur="3000"/>
                                        <p:tgtEl>
                                          <p:spTgt spid="263"/>
                                        </p:tgtEl>
                                      </p:cBhvr>
                                    </p:animEffect>
                                    <p:set>
                                      <p:cBhvr>
                                        <p:cTn dur="1" fill="hold">
                                          <p:stCondLst>
                                            <p:cond delay="3000"/>
                                          </p:stCondLst>
                                        </p:cTn>
                                        <p:tgtEl>
                                          <p:spTgt spid="26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2600"/>
                                        <p:tgtEl>
                                          <p:spTgt spid="262"/>
                                        </p:tgtEl>
                                      </p:cBhvr>
                                    </p:animEffect>
                                    <p:set>
                                      <p:cBhvr>
                                        <p:cTn dur="1" fill="hold">
                                          <p:stCondLst>
                                            <p:cond delay="2600"/>
                                          </p:stCondLst>
                                        </p:cTn>
                                        <p:tgtEl>
                                          <p:spTgt spid="262"/>
                                        </p:tgtEl>
                                        <p:attrNameLst>
                                          <p:attrName>style.visibility</p:attrName>
                                        </p:attrNameLst>
                                      </p:cBhvr>
                                      <p:to>
                                        <p:strVal val="hidden"/>
                                      </p:to>
                                    </p:se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par>
                                <p:cTn fill="hold" nodeType="with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par>
                                <p:cTn fill="hold" nodeType="with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